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030" autoAdjust="0"/>
  </p:normalViewPr>
  <p:slideViewPr>
    <p:cSldViewPr>
      <p:cViewPr varScale="1">
        <p:scale>
          <a:sx n="80" d="100"/>
          <a:sy n="80" d="100"/>
        </p:scale>
        <p:origin x="-17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A7A1E-5B6D-4442-82A3-A63113E32996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4D041-5B6F-4BF9-93FD-95D6F426DD3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640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GSBPM = Generic Statistical Business Process Model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003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PIA</a:t>
            </a:r>
            <a:r>
              <a:rPr lang="en-AU" baseline="0" dirty="0" smtClean="0"/>
              <a:t> found biggest risk was parliament changing legislation in order to get access to ‘honey pot’.</a:t>
            </a:r>
          </a:p>
          <a:p>
            <a:r>
              <a:rPr lang="en-AU" baseline="0" dirty="0" smtClean="0"/>
              <a:t>Privacy lobbies in Australia very vocal</a:t>
            </a:r>
          </a:p>
          <a:p>
            <a:r>
              <a:rPr lang="en-AU" baseline="0" dirty="0" smtClean="0"/>
              <a:t>Name and address are not retained on Australian Censuses</a:t>
            </a:r>
          </a:p>
          <a:p>
            <a:r>
              <a:rPr lang="en-AU" baseline="0" dirty="0" smtClean="0"/>
              <a:t>Reduction of risk by removing ‘honey pot’ by only having 5%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153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Focus group testing in known ‘problem’ respondents</a:t>
            </a:r>
          </a:p>
          <a:p>
            <a:r>
              <a:rPr lang="en-AU" dirty="0" smtClean="0"/>
              <a:t>Major issue with 2011 was</a:t>
            </a:r>
            <a:r>
              <a:rPr lang="en-AU" baseline="0" dirty="0" smtClean="0"/>
              <a:t> potential impact on Census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0146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AEDI = Australian Early Development Index</a:t>
            </a:r>
          </a:p>
          <a:p>
            <a:r>
              <a:rPr lang="en-AU" dirty="0" smtClean="0"/>
              <a:t>NAPLAN</a:t>
            </a:r>
            <a:r>
              <a:rPr lang="en-AU" baseline="0" dirty="0" smtClean="0"/>
              <a:t> = National Assessment Program – Literacy and Numeracy</a:t>
            </a:r>
          </a:p>
          <a:p>
            <a:r>
              <a:rPr lang="en-AU" baseline="0" dirty="0" smtClean="0"/>
              <a:t>SLCD = Statistical Longitudinal Census Dataset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2688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Number of areas within the ABS need to co-ordinate to</a:t>
            </a:r>
            <a:r>
              <a:rPr lang="en-AU" baseline="0" dirty="0" smtClean="0"/>
              <a:t> ensure data linking can happen (Methodology, Technical services, training areas).</a:t>
            </a:r>
          </a:p>
          <a:p>
            <a:r>
              <a:rPr lang="en-AU" baseline="0" dirty="0" smtClean="0"/>
              <a:t>Central area building infrastructure to enable other areas to do linking (requires training material)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4320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D041-5B6F-4BF9-93FD-95D6F426DD35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6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055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7295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2294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693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081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895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371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109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04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51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826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6926D-668C-416F-8425-F5EBC658E524}" type="datetimeFigureOut">
              <a:rPr lang="en-AU" smtClean="0"/>
              <a:t>21/11/2011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9E31-4AE3-47D3-B9F5-8F619D6026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098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free-graphics.com/clipart/Academic/free-clipart1.s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clipartof.com/small/44963-Royalty-Free-RF-Clipart-Illustration-Of-A-Discombobulated-3d-Blanco-Man-Character-Leaning-Against-A-Yellow-Question-Mark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Linking Information to the ABS Census of Population and Housing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"/>
            <a:ext cx="2342454" cy="206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8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What is the GSBPM?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49" y="1600200"/>
            <a:ext cx="747310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541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does linking fit within a statistical process model?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en-AU" dirty="0" smtClean="0"/>
              <a:t>Reasonably well</a:t>
            </a:r>
          </a:p>
          <a:p>
            <a:r>
              <a:rPr lang="en-AU" dirty="0" smtClean="0"/>
              <a:t>Issues?</a:t>
            </a:r>
          </a:p>
          <a:p>
            <a:pPr lvl="1"/>
            <a:r>
              <a:rPr lang="en-AU" dirty="0" smtClean="0"/>
              <a:t>Not much focus on actual linking</a:t>
            </a:r>
          </a:p>
          <a:p>
            <a:pPr lvl="1"/>
            <a:r>
              <a:rPr lang="en-AU" dirty="0" smtClean="0"/>
              <a:t>Some steps not required</a:t>
            </a:r>
          </a:p>
          <a:p>
            <a:pPr lvl="1"/>
            <a:r>
              <a:rPr lang="en-AU" dirty="0" smtClean="0"/>
              <a:t>Some steps already exist in NSIs (for other purposes)</a:t>
            </a:r>
          </a:p>
          <a:p>
            <a:pPr marL="457200" lvl="1" indent="0">
              <a:buNone/>
            </a:pPr>
            <a:endParaRPr lang="en-AU" dirty="0"/>
          </a:p>
        </p:txBody>
      </p:sp>
      <p:pic>
        <p:nvPicPr>
          <p:cNvPr id="6146" name="Picture 2" descr="abacus.jpg 27.6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12776"/>
            <a:ext cx="24193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405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Focus on some aspects of ABS work of particular interest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Specify Needs</a:t>
            </a:r>
          </a:p>
          <a:p>
            <a:pPr lvl="1"/>
            <a:r>
              <a:rPr lang="en-AU" dirty="0" smtClean="0"/>
              <a:t>Integration of Commonwealth data</a:t>
            </a:r>
          </a:p>
          <a:p>
            <a:pPr lvl="2"/>
            <a:r>
              <a:rPr lang="en-AU" dirty="0" smtClean="0"/>
              <a:t>Principles to govern integration of Commonwealth data</a:t>
            </a:r>
          </a:p>
          <a:p>
            <a:pPr lvl="2"/>
            <a:r>
              <a:rPr lang="en-AU" dirty="0" smtClean="0"/>
              <a:t>Integrating Authority accreditation</a:t>
            </a:r>
          </a:p>
          <a:p>
            <a:pPr lvl="2"/>
            <a:r>
              <a:rPr lang="en-AU" dirty="0" smtClean="0"/>
              <a:t>Good buy-in from data custodians</a:t>
            </a:r>
          </a:p>
          <a:p>
            <a:pPr lvl="2"/>
            <a:endParaRPr lang="en-AU" dirty="0"/>
          </a:p>
        </p:txBody>
      </p:sp>
      <p:pic>
        <p:nvPicPr>
          <p:cNvPr id="10242" name="Picture 2" descr="binoculars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901" y="4797152"/>
            <a:ext cx="1846358" cy="16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839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Focus on aspects of work of interest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Process</a:t>
            </a:r>
          </a:p>
          <a:p>
            <a:pPr lvl="1"/>
            <a:r>
              <a:rPr lang="en-AU" dirty="0" smtClean="0"/>
              <a:t>Linking software</a:t>
            </a:r>
          </a:p>
          <a:p>
            <a:pPr lvl="2"/>
            <a:r>
              <a:rPr lang="en-AU" dirty="0" smtClean="0"/>
              <a:t>ABS are using </a:t>
            </a:r>
            <a:r>
              <a:rPr lang="en-AU" dirty="0" err="1" smtClean="0"/>
              <a:t>Febrl</a:t>
            </a:r>
            <a:r>
              <a:rPr lang="en-AU" dirty="0" smtClean="0"/>
              <a:t> (version 0.3 with many enhancements)</a:t>
            </a:r>
          </a:p>
          <a:p>
            <a:pPr lvl="3"/>
            <a:r>
              <a:rPr lang="en-AU" dirty="0" smtClean="0"/>
              <a:t>Enabling multi-processing</a:t>
            </a:r>
          </a:p>
          <a:p>
            <a:pPr lvl="3"/>
            <a:r>
              <a:rPr lang="en-AU" dirty="0" smtClean="0"/>
              <a:t>Clerical review</a:t>
            </a:r>
          </a:p>
          <a:p>
            <a:pPr lvl="3"/>
            <a:r>
              <a:rPr lang="en-AU" dirty="0" smtClean="0"/>
              <a:t>Snippet/form viewing</a:t>
            </a:r>
          </a:p>
          <a:p>
            <a:pPr lvl="3"/>
            <a:r>
              <a:rPr lang="en-AU" dirty="0" smtClean="0"/>
              <a:t>Rewriting parts in C</a:t>
            </a:r>
          </a:p>
          <a:p>
            <a:pPr lvl="3"/>
            <a:r>
              <a:rPr lang="en-AU" dirty="0" smtClean="0"/>
              <a:t>Front end (through Lotus Notes)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11266" name="Picture 2" descr="look-it-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102" y="4797152"/>
            <a:ext cx="2310759" cy="17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285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Focus on aspects of work of interest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Disseminate</a:t>
            </a:r>
          </a:p>
          <a:p>
            <a:pPr lvl="1"/>
            <a:r>
              <a:rPr lang="en-AU" dirty="0" smtClean="0"/>
              <a:t>Existing ABS infrastructure</a:t>
            </a:r>
          </a:p>
          <a:p>
            <a:pPr lvl="2"/>
            <a:r>
              <a:rPr lang="en-AU" dirty="0" smtClean="0"/>
              <a:t>CURFs</a:t>
            </a:r>
          </a:p>
          <a:p>
            <a:pPr lvl="2"/>
            <a:r>
              <a:rPr lang="en-AU" dirty="0" smtClean="0"/>
              <a:t>RADL</a:t>
            </a:r>
          </a:p>
          <a:p>
            <a:pPr lvl="1"/>
            <a:r>
              <a:rPr lang="en-AU" dirty="0" smtClean="0"/>
              <a:t>Future ABS infrastructure</a:t>
            </a:r>
          </a:p>
          <a:p>
            <a:pPr lvl="2"/>
            <a:r>
              <a:rPr lang="en-AU" dirty="0" smtClean="0"/>
              <a:t>REEM</a:t>
            </a:r>
          </a:p>
        </p:txBody>
      </p:sp>
      <p:pic>
        <p:nvPicPr>
          <p:cNvPr id="12292" name="Picture 4" descr="At-Computer-sillo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157192"/>
            <a:ext cx="1925588" cy="137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75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Questions?</a:t>
            </a:r>
            <a:endParaRPr lang="en-AU" dirty="0"/>
          </a:p>
        </p:txBody>
      </p:sp>
      <p:pic>
        <p:nvPicPr>
          <p:cNvPr id="13314" name="Picture 2" descr="Royalty-free (RF) Clipart Illustration of a Discombobulated 3d Blanco Man Character Leaning Against A Yellow Question Mark by Jiri Moucka">
            <a:hlinkClick r:id="rId2" tooltip="Royalty-free (RF) Clipart Illustration of a Discombobulated 3d Blanco Man Character Leaning Against A Yellow Question Mark by Jiri Moucka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42862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03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en-AU" dirty="0" smtClean="0"/>
              <a:t>Presentation Overview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46449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Aim of the presentation</a:t>
            </a:r>
          </a:p>
          <a:p>
            <a:r>
              <a:rPr lang="en-AU" dirty="0" smtClean="0"/>
              <a:t>What is Census Data Enhancement?</a:t>
            </a:r>
          </a:p>
          <a:p>
            <a:r>
              <a:rPr lang="en-AU" dirty="0" smtClean="0"/>
              <a:t>Why use the GSBPM?</a:t>
            </a:r>
          </a:p>
          <a:p>
            <a:r>
              <a:rPr lang="en-AU" dirty="0" smtClean="0"/>
              <a:t>What is the GSBPM?</a:t>
            </a:r>
          </a:p>
          <a:p>
            <a:r>
              <a:rPr lang="en-AU" dirty="0" smtClean="0"/>
              <a:t>How does linking fit within a statistical process model?</a:t>
            </a:r>
          </a:p>
          <a:p>
            <a:r>
              <a:rPr lang="en-AU" dirty="0" smtClean="0"/>
              <a:t>Focus on some aspects of ABS work of particular interest</a:t>
            </a:r>
          </a:p>
        </p:txBody>
      </p:sp>
      <p:pic>
        <p:nvPicPr>
          <p:cNvPr id="2052" name="Picture 4" descr="telesc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150488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39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Aim of the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Very (very) brief history of CDE</a:t>
            </a:r>
          </a:p>
          <a:p>
            <a:r>
              <a:rPr lang="en-AU" dirty="0" smtClean="0"/>
              <a:t>Provide an understanding of how CDE will be linking information to the 2011 Census</a:t>
            </a:r>
          </a:p>
          <a:p>
            <a:r>
              <a:rPr lang="en-AU" dirty="0" smtClean="0"/>
              <a:t>Show how the GSBPM might be used for data linking projects</a:t>
            </a:r>
          </a:p>
          <a:p>
            <a:r>
              <a:rPr lang="en-AU" dirty="0" smtClean="0"/>
              <a:t>Concentrate on some areas where the ABS has done interesting work</a:t>
            </a:r>
            <a:endParaRPr lang="en-AU" dirty="0"/>
          </a:p>
        </p:txBody>
      </p:sp>
      <p:sp>
        <p:nvSpPr>
          <p:cNvPr id="4" name="AutoShape 2" descr="data:image/jpeg;base64,/9j/4AAQSkZJRgABAQAAAQABAAD/2wCEAAkGBhQSERIUEBQUEhQUFxMZFhUWFRUXFxcYGBUVFhcZGBcXHSYeGRkjGhUVHy8gJCcpLCwsFR4xNTAqNScrLCoBCQoKDgwOGg8PGiwlHyUsLy4pMDQsLC0tLywsLCosLDUsNCwqLDQsLCwxLC0sLyksKSwsLCwqLDQsLCwvLCwvLP/AABEIAMIBAwMBIgACEQEDEQH/xAAcAAEAAwADAQEAAAAAAAAAAAAABQYHAgMEAQj/xABHEAABAwIBCAYGCAUDAgcAAAABAAIDBBEhBQYHEjFBUWETInGBkaEyUmKSscEUIzNCcoKi0UOywuHwU3PSJJMWFyVUY4Oz/8QAGgEBAAIDAQAAAAAAAAAAAAAAAAMEAQIFBv/EADgRAAIBAgMECQMCBAcAAAAAAAABAgMEESExBRJB8BMiUWFxgaGx0TKRwULhFBUjMwYkNFJykvH/2gAMAwEAAhEDEQA/ANwREQBERAEREAREQBERAEREAREQBERAEREAREQBRuUZFJKCylLiUBGVL15lzkcuCAIikcmZIMhu7BnHeez90B9yPkzpHazh1B+o8OzirOFxjjDQA0WA2BckAREQBERAEREAREQBERAEREAREQBERAEXTVVjI2l0j2xtG1znBo8TgqtlHSjQxXAlMpG6Jhd+o2b5rVyUdWT0rerW/txb8EW9LrMKrTVFj0VNI78cjW/AOXgfprfupWDtlcf6Qo3XguJfjsa9ee56r5NeuiyBump++mZ3Skf0leym00Rn7Snkb+CRrviGoq8HxMS2PeR/R6r5NTRUai0r0T7AyPiP/wAkZt4t1grLk/OCKYXhkjlHsPBI7QMR3qRSi9GUqttWpf3INeRKIuptS077dq7VsVz4SqxlKXEqcylU6re1VWWS5ugOC5wwOebNBceAUjkjJHSdZ99Tdu1j+ysMMDWCzAGjkgIqgzfAsZcT6o2d/H/NqmQERAEREAREQBERAEREAREQBERAEREARFGZw5wxUcLpZjgMGtHpPdua0cfhtWG0lizeEJTkoxWLeh66/KEcEbpJntjY3a5xsP7nkMVl+c2mJxJZQt1Rs6Z4u482s2DtdfsCp+X85KnKU41rm7rRQsuQ2+AAG93F208hgtDzO0VxwhstaBLLgRHtjZ+L13eXbtVXpJ1HhDJHpo2Nrs6CqXfWm9I86+Ly8Si0GbdflN3SHXe0/wAaZxDPy32jk0FXTJehmFtjUzPkPqxgMb4m7j5LRgLYDABfCpI0IrXMoXG2rip1afUj2L5+MCv0eYlDF6NNGebwZD+slSkeTom4MijaOUbB8Ao7LeedJS3E0zdcfw2dd/eG+j+ayp9dpoYPsad7ucjw39LQfitnOECCnaXt11kpPvb+TQ3UzPUb7o/ZeOpyDTyfaQQv7YmH5LNHaYap32dPD4Su+DguTdLVYPTpoj+WZvxcVr00GTrZF5HTBP8A5IuFdo4oJL/UdGeMbnN8rlvkq5X6HwDrUtQ5rhsEg/rZYj3V8pdM7dk1MRzZID+lzR8VYcm6R6Kaw6XonHdKNT9WLfNY/pS5wJMNqWufWw/7L8lT+mZYyf8AaA1MTdpP1zbfjb9Y3vwV/wAy8uvrKcTmN0DbkWLg4PtgS3AYXuMRuKk6ch9i0gg7HA3FuIIXRlStDBqswHJSRg4vXIoXF3GvHOmlLtWXp+Tw5YrNZ1hsXXkvJpldjgwbT8hzXic65XDNrPynkeYWu6ORrnNAcRqy2NtZjthJ2228LrdyS1KsKM5pyisUte4vTGAAAYAbAvq6IKoOw2Hh+y71kiCIiAIiIAiIgCIiAIiIAiIgCIiAIiIDhNKGtLnENa0EknYABck8rL8+57Z1urqkvuREy7Ym8G39Ij1nWBPcNy0nS7l0w0jYWmzqhxB/222L/Elg7CVQdGeb4qq1peLxwjpHA7CQbMafzY9jSqdaTlJQR6zY1GFtQnfVFpjhz3vIv+jbMkUsQnmb/wBRIMAf4bDuHBxG3w43u5KEriSrUYqKwR5q4uJ3FR1KjzZ01tayJjpJXBjGC7nHYB/m5Y7nbpOmqXGOkLoYdlxhJJ2keiD6o7ydiaUc7TUTmnjP1MJINvvyDBxPJuLR3neFZNG2YzYmNqqht5XgGNpH2bTsNvXPkO9V5SlUlux0O/b21GwoK5uFjJ/THnleJX82tE8swD6txgYcdQAGU9t8Gd9zyWgZMzEooANSBjz60n1h/VgO4BWAripo0ox0RyrnadzcvrSwXYslz4nFjA0WaA0cALfBfS48Sqxl3SLSUxLS8yvG1kQDrHm4kNHZcnkqvNpox6lLh7U2PkxHVgtWYpbMuqy3oweHfgvfA0SrybFKLSxRyD22Nd8Qq3lPRlRS31Y3Qu4xOIHuuu3wAUBBpnF+vSkD2ZQT4Fg+KsOSNJVFMQC8wuvslGqPeBLfEha79OZP/CbQtetFSXg8fZs9eaeabcmRS/WGR0rrgkaoDQOqNW5F8Tc78OC66mfWcSvdlbKGueqbjcQcLclHwQlzgBv+G9SpKKwRzatWdWbnN4tnpydS6x1jsHmVBZ2aOIqnWkp7QzbcMI3n2gPRPtDvBUBlWor8l1Lpi7p4JXXO3ozwaRj0TwMARw34hX3N/OOKsi6SE4i2uw+kw8COHA7D4hRYxn1ZI6HRV7NRuKMsYvitPB/v7lEyBnzNRyfRsph1m2AkNy9nAkj7RnAi57di1agym1zWnWDmuALXgggg7MRhbmq/nNmvFWxakgs8X1JAOsw/NvFvwOKzvI2XJ8kVBpqoF0BN8MQAT9pFxB3t7dhWMXTeEtCaVKnfxc6K3ai1jwfevjl7oiismZTa5rS1wdG4AteDcWOzHh8PhKqc4rWGTCIiGAiIgCIiAIiIAiIgCIiALi4rkut5QGK6X6/XrwzdFEwW5uu8nwc3wVq0OUGrSSy2xlkI/KwADzc5UDSQ6+U6r8TB4RMC1HReP/TIO2b/APV6p086rfiev2h/T2VSiuO7j9m/ctl1GZx5T+j0s8w2xxuLfxWs39RCkbqqaT3kZMntvMQPZ0rFam8ItnmLWCqV4Qejkl6mTZmZI+lV0Mb+s3WL333tb1jftIA71+gVjeh5oNbITtEL7e/GFsd1Dbrq4nY/xBUcrlQ4JL1BKzHShns9rjSU7i2wHTPBxxFxGDuFiL9tuN9OC/OrL1VaNfbPP1vzyY+RSvJpJLiabEt4VKkqtRYqCx8+Uyy5l6N3VTRNUExwn0Wj03jjc+i3nv8ANaRQ5m0cIsyniPN7Q93i+6l44w1oa0WDQAANwGAXCqqWxsc+QhrGAucTuAFyVJCnGCKd1tCvdTzbw4Jc5nimzdpXCzqaAj/aj/ZV/Kei+ik6zQ+C2LtRxLSBtGq69r7MCNqhK3TKA8iGn1mDe99ifytB1fEqyU+dDJo6bprUxqNjHPuT6oBsNosRf1m71rvU55Ero31olPNY9/npj+CGzxy7JTMjfFBeMm2tY9GxrcGs6uw7hfDDfum8z84oKqMmK7ZBbpI3EFzeYttbfeO+yn5adrmFjmhzCNUtIuCOBB3LIs6835Ml1MdRSEiMu6h26jtpjd6zSL2vtFxuuk3KD3uBm0pULuHQvq1OD7e58/vrdTTtka5kjQ9rgQ5pFwQdxCyfL+Q5skVDamkJMLjbG5tfExScWm2B5cRdaPm1l9lZTtlZgTg9vqvG0dmII5EL2V9CyaN8Uo1mPBDhy5cCNoO4gLMoqaxXkQ21xOzqOE11dJR54nizey/HWQNljw3PaTix29p+IO8LozqzZZWwljrNe25jfbFrv+J2EfMBZtk+qkyPlB0byTESA724zi14HrD5OC2FjwQCCCCAQRsIOwhIS31hLzN7ui7OrGpRfVecXzzgZRmXnI+hndR1fVj1iOt/Ced9/UdhfdiDxvslBVfdd+U/JZxpPzX6WL6TGPrIh17fej49rdvZfgF26Nc5/pEPQyO+thAsb4uZsae1psPdWsG4vcfkT3tONzRV5TWek139vPyagi6KSo1233jA9v8Afau9TnECIiAIiIAiIgCIiAIiID47YV0udsPEBd68cZ6o5XHgbIDD9KVNqZSmPrticP8AttafNpV/0S1etk/V3xyyN8bPH8x8FAaZ8mdannAwIdE48wddnxf4Lz6G8q6s08BP2jQ9v4mXBHuuv+VU49Wsevr/AOZ2TGS/Th6ZP0zNauoLPeiM2T6pgxPRlw7YyJP6FN3Xw88VbaxWB5SlUdOcZrg0/sYdoxrxFlGIHZKHx97hdvi5rR3rcbr8+ZxZMfQ1r2Nu3o3h8TvZvrRnuFh2grcshZYbVU8czNjxiPVcMHN7jfyVe3eGMWeg27TU3C5h9Ml+6+69iQuvz/lumdRZQeLfZTB7ObdYSM/SQt/VE0nZpGojFRCLyxAhzRtfHtw4ubieYJ4BbVoOUcVwKuxrqNGs4VPpksPj48y60tU2RjJGG7XtDmniHC4+K8OceTTUUs8LTZ0jCG8NbaL8iQB3rOdG+fTYbU1S60ZP1Uh2MJOLXHc0nEHcSdxw1a63hJVIlS6tqljXw7HjF9vPE/NrojHJqysN2Os9hu04HFp4cF35cy4+plL3jVGxjRsa0bAFt+cGZ1NWYzMs+1hIw6r7cCdjh2gqAg0Q0ocC+SZ7fVJYAeRLW38LKs6ElktD0UNtW08Kk01JLx11w5ROZj5QfNQU75blxa4Ena4Ne5gJ4khoxXpzmyWKmlmiIxcxxbye0azD4gea74qXomhsYDWNAAaNgA2ADgurKeVmwwSyPwDGOPbYYDtJsO9W8Orgzy3SOVffprDrYpeeRmOijK5jqnQk9WZpsPbYC4H3dYeC11Ybo8jLso09txcT2Bjv381uSit31TqbdhGN1iuKTfqvwUTSxkUSU7Z2jrQkBx4sebeTtX3ivRovy101J0bjd0B1fyHFnhYj8oVhzkpekpKlh3xSeIaSPMBZhonrS2sczdJG7Dm0hw8tZYl1aifabUf6+zpxesHivDnE117QQQQCDcEHYQdoPJYpVNdkvKd231GOuB60T93PqkjtatsKzjS/kzqwTgYgmNx5G72fB/is1llvLgRbHqpVnRl9M1g+fTzNIyfWC7HtN2PDcdxDsWnz8yppZto1yl01C1jjcxF0Z/Dtb5G3ctCoptZjSduw9owPwUsXvLE5lek6NSVN8Hgd6Ii2IQiIgCIiAIiIAiIgC8BNpHt42cPgfMea968OVG2DZBtYcfwnAoCGzyyJ9Lo5YgLvtrR/jbiB34t/MsKyNlN1NURTM9KNwNuI2Oae0XHev0a19xcLGNJ+bP0epMzB9VOS7k2Ta9vf6Q7TwVW4j+pHpthXMeta1NJafleaNio6xssbJIzdj2hzTyIuO9d11luijOzVP0OU4Ekwk8dro+/aOdxvC1C6nhPfWJxb21la1nTfl3opukzNU1UAliF5oQcBtfHtc3mR6Q/MN6pGjnPD6JKYpjaCUi53Rv2B/YRgewHctpusp0jZiGMuqqVv1ZuZYwPQO97R6h3jdt2bIasGnvxOrs26p1absrjR/S+x86Gq3S6yXMLSJ0IbT1ZJi2RybTH7LuLPh2bNXZIHAFpBBAIINwQdhBG0KaE1NYo5d5ZVLSe5PTg+D57DP89tGglLpqIBshuXxYBrzvLDsa7lsPLfV8g591VAehmaZGMwMUl2vZya4i7ewgjhZbSo3LGb8FU21RE19tjtj29jhiOzYo5Us96GTLtvtNdH0NzHfj6rnyfeQ+S9JNFMBeToXerKNX9Qu3zCm2ZagcLtnhI4iWM/NUXKWh1pJNNOW+zI2/6m2+CgpdE1YDgYXcw8j+ZoWN+otUSfwuzqucKrj3Nf+fk0jKOelHCCXzxuPqxkSOPcy/nZZXnnnu6tOpGDFADfVJ6zzuL7YdjRgOe6RpdEdUT9Y+Fg7XOPgAB5q35v6NqemIe+88g2FwGqDxDf3usPpJ5aImpvZ9l14yc5cOdPcidGebDoGmolGq+QWY07Ws23PAnDuA4q/Nl4r6+NdRCnjFRWCOFcV5XFR1J6s8+XakMpah52NilP6DbzWR6NGE5QitubIT2ahHxIVt0o5dEdOIGnrzEFw4RtNz4uAHc5ROiTJxMks5GDRqN7TZzvABvioJ9aokuB27RdDs+rUl+rJe35Zqaq+kmDWydMfUMbh/3Gt+DirMHKvaQX2ydU33hg8ZWKaf0s49k2rinh/uXuVDRBV2lqI/WY13ukj+oeC1zJL8Xt/C7xFj/L5rFdFB/613+y/wDmYtlycfre1h8i391pR+gu7Zildyfal7EsiIpjkBERAEREAREQBERAF8c24IOIK+ogISEmN5iduxYeLf8APmuvLuRo6uB8MvouGBG1rh6LhzB8cRvUllSh6Rt24Pbi0/JeGjq9YWODhgRwKw1jkbRk4SUovBo/P+VclS0k7o5LtfGbhwuL72vaeB2g/MLXsw89W1kepKQKhg6w2dIB99vPiN23YcPVnnmiyuitgyZl+jf/AEu9k+Rx4g4o9k1JPY60M0TuwtI4cQR3EHgVTwdGWPA9fGVLa9DdllUjz9n6H6MQqpZlZ+srGiOW0dQBi3Y2S20s58W7t1xstitxkpLFHlK9CpQm4VFgzNs89GGsXTUIAO10GwHnHuH4dnDgqrm3nrUUDjGQXxgnWhkuNU79W+LDy2cQtyUHnFmfT1g+tbaS2ErMHjhc7HDkb8rKGVLPehkzr221U4dDdrej28Vz9z5kDPSmqwBG/Vk/0n2a/u3O7ie5TixfLujOqp7uiH0hg3sHXHazb7t15cl5/wBbTHVMhkDcNSYF1uVz1x4rCrOOU0Sz2RTrrfs6ia7Hrz4o3FfFnVDpiYft6dzTvMbg4e661vEqZg0oULtr5Gfijd/TdSqrB8Tm1NmXUNab8s/Yti+Ksu0kUA/j37I5f+Kj6zSzSN+zbNKfwho8XG/ksupFcTSNhcyeCpy+2HuXVQGdWdsNGw65DpSOpED1jwLvVbz8LqgZZ0rVEoLYGtp28R13+8RYdwvzVfyTkCprZCWBz7nrSvJtzJcdp8SoZVscoHVt9jbi6S7koxXDH8/B1SPnr6q568sp7gPk1o+C2jN/IzaWBkTcbDE+s44k+K8+auZsVEzDryuHWeR5DgOSm3NW9Knu5vUqbSvlcNU6WUI6d/PA+XVL0q5S1KRkd8ZZBh7LBrH9RYrmsXz/AMvCpq3ahvHF1GW2Gx6zu93kAs1pYRMbIoOrcqXCOb/HqTOiOnvPM/c2MN73Ov8A0LWsnfbD8Dvi1UXRnkvoqTXIs6Yl35djfIX/ADK+ZGbd73cA1vxJ+SzSWEURbTq9LdTa8PtkSyIikOcEREAREQBERAEREAREQBROVcnG/SxekPSHrDj2qWRAQdJWB4URnbmfFXM63UlaOpKBiPZcPvN5br4c5vKWSTfpIdv3m8ez9l5qWvBwOB4LDSawZJSqzpSU4PBowXK+RpqOXUmaWOGLXA4Gxwcxw2jzHIq85paVLWir7ncJwLn/AOwDb+IY8Qdq0DK+R4aqMxzsD2nEcWni120FZLnRo2mprvhvPDtuB12j2mjb2jyVRwlTeMdD1NK9ttowVK5WEuD+Hw8GbHBUNe0OjcHtcLhzSCCORG1di/PuQc6KijdeB9gfSYcWO7W8eYsea0rIWlSnls2oBp38cXRn8wxb3jvUsK0Za5HMu9jV6GcOtHu1+3wXdeDKeQ4KgfXxMk5uaNYdjhiPFeuCoa9ocxzXtOxzSHA9hGC5qbU46coPFZMpNdompX/ZuliPAODx4OF/NQ0+hx1+pUtI9qMj4OK05fFo6UHwL8NqXcMlN+eD9zKv/J+b/Xi8Hr1U2h3H6yow4Nj+ZPyWlr4sdDDsJJbYvH+v0XwVTJmjSjisXNdMRvkNx7osPJWeKFrQA0BoGwAWAXYvikUUtDn1a9Sq8akm/EL4Vwnnaxpc9zWNbtc4gAdpOAWdZ2aUBYx0OJ2GYi1v9sHf7R7hvWspqOpLbWlW5lu0158EezSJniIWup4HfWuFnuH8NpGIv65HgDxss+zXyC6rqGxi+oMZDwaPmdg7eS8uT8nS1MoZGC97jck+bnHhzW0Zr5sMo4QwYvOL3b3H9hsA/uq8U6ssXoejrzp7ModFTeM3zj8L9ySjYGMAGDWiwHABTuSqfVjF9ruse0/2soujpukkt91uLuZ3NVgVs8kEREAREQBERAEREAREQBERAEREAUblHI4k6zOq/juPbz5qSRAVhtS6N2rILH4/5xC9sc4OxStTStkFni48x2HcoSqyK9mMR128N/8AfuQEFnFo/pqq7tXoZT/EjAFz7Tdju3A81nGW9HNXT3LW9OwfejuTbmz0h3X7VrkWUSMHbuK9bKlp32UUqUZHTtdqXFvkniuxn57oMqz07iYZHxO36pI2es3YewhW3JulqpZYTMjmHH7N3i3q/pWlZUzep6j7eJjz61rO94Y+aqeUdEUDrmCWSI8HWe35HzUPRTj9LOv/ADOyuf8AUU8H26+qzO2j0uUzrdLHNGeQa8eIIPkpaDSDQv2VDW/ibI3zLbKhVmiaqb9m6KQfiLT4OFvNRM+YNc0407jzaWu+BWd+qtUa/wAFsyrnCph5r8o10Z30f/uoPfC4S56UTdtTF3Eu/lBWNOzUqxtppvccuTM0qw7KeXvaR8Vjpp9g/lFnxresTUKvShRM9F0kp9iMjzfqquZU0vPNxTQhvtSHWPutsB4lQFNo6rX/AMLU/G5o8gSVO5P0RPNjPM1o4MBJ951vgm9VlwNug2Xb5ylveePsUzK2X56l16iVz+A2NHY0dUeCk83cxaiqIOr0UfruG0ey3afIc1p2R8w6WnsWx67h95/WPduHcAp57w0Y2AWY0OMmRV9tqMdy2jgu34XPgRmb+bMNIzVibifSecXOPM/JSWL3ake3edzRxK4Qh8xtGLN3uO7/ADgpyiomxNs3vO8nmrKWGSPOTnKcnKTxbOVJSiNoa3vO8neSu5EWTUIiIAiIgCIiAIiIAiIgCIiAIiIAiIgCIiA6KmhZJ6bQeew+KiZ83nDGJ3c7DzGHkp1EBVXtlj9JrgOO0fsvrMp8f2VpXnmyfG70mNPO1j4jFAQja9vP4rmKpvH4r2yZvRHZrN7D+910OzaG6QjtAPzCA6+nb6w8V8NQ31h4rn/4bP8Aqfp/uvoza4yH3f7oDpdVt4/FdL8ot3AnyUizNxm9zz3gfJeuHJUTdjBficfigIKN8sn2bTbiBh7xwXvpc38bzO1jwF7d52lTICIDiyMNADQABsAXJEQBERAEREAREQBERAEREAREQBERAEREAREQBERAEREAREQBERAEREAREQBERAEREAREQBERAEREAREQBERAEREAREQBERAEREAREQBERAEREAREQBERAEREAREQBERAEREAREQBERAEREB//9k="/>
          <p:cNvSpPr>
            <a:spLocks noChangeAspect="1" noChangeArrowheads="1"/>
          </p:cNvSpPr>
          <p:nvPr/>
        </p:nvSpPr>
        <p:spPr bwMode="auto">
          <a:xfrm>
            <a:off x="63500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82" name="Picture 10" descr="target-64-B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10" y="276327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24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is Census Data Enhancement?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2005 decision to proceed with linking information to the 2006 Census</a:t>
            </a:r>
          </a:p>
          <a:p>
            <a:pPr lvl="1"/>
            <a:r>
              <a:rPr lang="en-AU" dirty="0" smtClean="0"/>
              <a:t>Privacy Impact Assessment</a:t>
            </a:r>
          </a:p>
          <a:p>
            <a:pPr lvl="1"/>
            <a:r>
              <a:rPr lang="en-AU" dirty="0" smtClean="0"/>
              <a:t>Public discussion</a:t>
            </a:r>
          </a:p>
          <a:p>
            <a:pPr lvl="1"/>
            <a:r>
              <a:rPr lang="en-AU" dirty="0" smtClean="0"/>
              <a:t>Adjustment of proposal</a:t>
            </a:r>
          </a:p>
          <a:p>
            <a:pPr lvl="2"/>
            <a:r>
              <a:rPr lang="en-AU" dirty="0" smtClean="0"/>
              <a:t>Only 5% sample available for linking where datasets are retained</a:t>
            </a:r>
          </a:p>
          <a:p>
            <a:pPr lvl="2"/>
            <a:r>
              <a:rPr lang="en-AU" dirty="0" smtClean="0"/>
              <a:t>All datasets linked using name and address destroyed once the purpose of the study is complete</a:t>
            </a:r>
          </a:p>
          <a:p>
            <a:pPr lvl="2"/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268760"/>
            <a:ext cx="1846018" cy="150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1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CDE? (cont.)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2011 decision to proceed with</a:t>
            </a:r>
            <a:br>
              <a:rPr lang="en-AU" dirty="0" smtClean="0"/>
            </a:br>
            <a:r>
              <a:rPr lang="en-AU" dirty="0" smtClean="0"/>
              <a:t> small changes</a:t>
            </a:r>
          </a:p>
          <a:p>
            <a:pPr lvl="1"/>
            <a:r>
              <a:rPr lang="en-AU" dirty="0" smtClean="0"/>
              <a:t>New PIA not required</a:t>
            </a:r>
          </a:p>
          <a:p>
            <a:pPr lvl="1"/>
            <a:r>
              <a:rPr lang="en-AU" dirty="0" smtClean="0"/>
              <a:t>Focus group testing</a:t>
            </a:r>
          </a:p>
          <a:p>
            <a:pPr lvl="1"/>
            <a:r>
              <a:rPr lang="en-AU" dirty="0" smtClean="0"/>
              <a:t>Privacy Commissioners consultation</a:t>
            </a:r>
          </a:p>
          <a:p>
            <a:pPr lvl="1"/>
            <a:r>
              <a:rPr lang="en-AU" dirty="0" smtClean="0"/>
              <a:t>Public statement of intention (ABS 2062.0)</a:t>
            </a:r>
          </a:p>
          <a:p>
            <a:pPr lvl="2"/>
            <a:r>
              <a:rPr lang="en-AU" dirty="0" smtClean="0"/>
              <a:t>New non-identifying grouped numeric code (5% SLCD)</a:t>
            </a:r>
          </a:p>
          <a:p>
            <a:pPr lvl="2"/>
            <a:r>
              <a:rPr lang="en-AU" dirty="0" smtClean="0"/>
              <a:t>Full Census available for linking (without using name and address) where datasets are retained</a:t>
            </a:r>
          </a:p>
          <a:p>
            <a:pPr lvl="1"/>
            <a:endParaRPr lang="en-AU" dirty="0"/>
          </a:p>
        </p:txBody>
      </p:sp>
      <p:pic>
        <p:nvPicPr>
          <p:cNvPr id="4100" name="Picture 4" descr="chameleon-on-twisted-bran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1692353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771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exactly is CDE?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tabLst>
                <a:tab pos="6907213" algn="l"/>
              </a:tabLst>
            </a:pPr>
            <a:r>
              <a:rPr lang="en-AU" dirty="0" smtClean="0"/>
              <a:t>Indigenous Mortality (&amp; WA enhanced)	</a:t>
            </a:r>
            <a:r>
              <a:rPr lang="en-AU" sz="2800" dirty="0" smtClean="0"/>
              <a:t>GOLD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Cancer Registry (not proceeding?)	</a:t>
            </a:r>
            <a:r>
              <a:rPr lang="en-AU" sz="2800" dirty="0" smtClean="0"/>
              <a:t>GOLD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Census to Dress Rehearsal	</a:t>
            </a:r>
            <a:r>
              <a:rPr lang="en-AU" sz="2800" dirty="0" smtClean="0"/>
              <a:t>GOLD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Education (enrol., AEDI, NAPLAN)	</a:t>
            </a:r>
            <a:r>
              <a:rPr lang="en-AU" sz="2800" dirty="0" smtClean="0"/>
              <a:t>SILVER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Migrants	</a:t>
            </a:r>
            <a:r>
              <a:rPr lang="en-AU" sz="2800" dirty="0" smtClean="0"/>
              <a:t>SILVER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5% SLCD	</a:t>
            </a:r>
            <a:r>
              <a:rPr lang="en-AU" sz="2800" dirty="0" smtClean="0"/>
              <a:t>BRONZE</a:t>
            </a:r>
          </a:p>
          <a:p>
            <a:pPr>
              <a:tabLst>
                <a:tab pos="6907213" algn="l"/>
              </a:tabLst>
            </a:pPr>
            <a:r>
              <a:rPr lang="en-AU" dirty="0" smtClean="0"/>
              <a:t>Future 5% SLCD linkages	</a:t>
            </a:r>
            <a:r>
              <a:rPr lang="en-AU" sz="2800" dirty="0" smtClean="0"/>
              <a:t>SILVER</a:t>
            </a:r>
            <a:endParaRPr lang="en-AU" dirty="0" smtClean="0"/>
          </a:p>
          <a:p>
            <a:pPr>
              <a:tabLst>
                <a:tab pos="6907213" algn="l"/>
              </a:tabLst>
            </a:pPr>
            <a:r>
              <a:rPr lang="en-AU" dirty="0" smtClean="0"/>
              <a:t>Future Census linkages	</a:t>
            </a:r>
            <a:r>
              <a:rPr lang="en-AU" sz="2800" dirty="0" smtClean="0"/>
              <a:t>BRONZE</a:t>
            </a:r>
          </a:p>
          <a:p>
            <a:pPr>
              <a:tabLst>
                <a:tab pos="6907213" algn="l"/>
              </a:tabLst>
            </a:pPr>
            <a:endParaRPr lang="en-AU" sz="2800" dirty="0" smtClean="0"/>
          </a:p>
          <a:p>
            <a:pPr>
              <a:tabLst>
                <a:tab pos="6907213" algn="l"/>
              </a:tabLst>
            </a:pPr>
            <a:r>
              <a:rPr lang="en-AU" dirty="0" smtClean="0"/>
              <a:t>Post Enumeration Survey</a:t>
            </a:r>
            <a:r>
              <a:rPr lang="en-AU" sz="2800" dirty="0" smtClean="0"/>
              <a:t>	GOLD</a:t>
            </a:r>
          </a:p>
          <a:p>
            <a:pPr>
              <a:tabLst>
                <a:tab pos="6907213" algn="l"/>
              </a:tabLst>
            </a:pPr>
            <a:r>
              <a:rPr lang="en-AU" sz="3000" dirty="0" smtClean="0"/>
              <a:t>Census de-duplication investigation	</a:t>
            </a:r>
            <a:r>
              <a:rPr lang="en-AU" sz="2800" dirty="0" smtClean="0"/>
              <a:t>GOLD</a:t>
            </a:r>
            <a:endParaRPr lang="en-AU" sz="2800" dirty="0"/>
          </a:p>
        </p:txBody>
      </p:sp>
      <p:pic>
        <p:nvPicPr>
          <p:cNvPr id="5124" name="Picture 4" descr="Microsco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990"/>
            <a:ext cx="87561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4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use the GSBPM?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Treat data linking as an end-to-end statistical process</a:t>
            </a:r>
          </a:p>
          <a:p>
            <a:r>
              <a:rPr lang="en-AU" dirty="0" smtClean="0"/>
              <a:t>Ensure appropriate infrastructure is available across the complete process</a:t>
            </a:r>
          </a:p>
          <a:p>
            <a:r>
              <a:rPr lang="en-AU" dirty="0" smtClean="0"/>
              <a:t>Assist planning for resource requirements</a:t>
            </a:r>
          </a:p>
          <a:p>
            <a:r>
              <a:rPr lang="en-AU" dirty="0" smtClean="0"/>
              <a:t>Provide a common language to discuss data linking</a:t>
            </a:r>
            <a:endParaRPr lang="en-AU" dirty="0"/>
          </a:p>
        </p:txBody>
      </p:sp>
      <p:pic>
        <p:nvPicPr>
          <p:cNvPr id="7170" name="Picture 2" descr="gold-question-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62" y="166763"/>
            <a:ext cx="89289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66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use the GSBPM?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Data linking is bigger than just linking data</a:t>
            </a:r>
          </a:p>
          <a:p>
            <a:pPr lvl="1"/>
            <a:r>
              <a:rPr lang="en-AU" dirty="0" smtClean="0"/>
              <a:t>Research needs</a:t>
            </a:r>
          </a:p>
          <a:p>
            <a:pPr lvl="1"/>
            <a:r>
              <a:rPr lang="en-AU" dirty="0" smtClean="0"/>
              <a:t>Custodian approval</a:t>
            </a:r>
          </a:p>
          <a:p>
            <a:pPr lvl="1"/>
            <a:r>
              <a:rPr lang="en-AU" dirty="0" smtClean="0"/>
              <a:t>System design</a:t>
            </a:r>
          </a:p>
          <a:p>
            <a:pPr lvl="1"/>
            <a:r>
              <a:rPr lang="en-AU" dirty="0" smtClean="0"/>
              <a:t>System build</a:t>
            </a:r>
          </a:p>
          <a:p>
            <a:pPr lvl="1"/>
            <a:r>
              <a:rPr lang="en-AU" dirty="0" smtClean="0"/>
              <a:t>Collect data</a:t>
            </a:r>
          </a:p>
          <a:p>
            <a:pPr lvl="1"/>
            <a:r>
              <a:rPr lang="en-AU" dirty="0" smtClean="0"/>
              <a:t>Process (link data)</a:t>
            </a:r>
          </a:p>
          <a:p>
            <a:pPr lvl="1"/>
            <a:r>
              <a:rPr lang="en-AU" dirty="0" smtClean="0"/>
              <a:t>Analyse (and assess quality)</a:t>
            </a:r>
          </a:p>
          <a:p>
            <a:pPr lvl="1"/>
            <a:r>
              <a:rPr lang="en-AU" dirty="0" smtClean="0"/>
              <a:t>Disseminate</a:t>
            </a:r>
          </a:p>
          <a:p>
            <a:pPr lvl="1"/>
            <a:r>
              <a:rPr lang="en-AU" dirty="0" smtClean="0"/>
              <a:t>Archive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  <p:pic>
        <p:nvPicPr>
          <p:cNvPr id="8194" name="Picture 2" descr="ch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2656"/>
            <a:ext cx="10191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43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is the GSBPM?</a:t>
            </a:r>
            <a:br>
              <a:rPr lang="en-AU" dirty="0" smtClean="0"/>
            </a:br>
            <a:r>
              <a:rPr lang="en-AU" sz="3600" dirty="0" smtClean="0"/>
              <a:t>Generic Statistical Business Process Model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484983"/>
          </a:xfrm>
        </p:spPr>
        <p:txBody>
          <a:bodyPr/>
          <a:lstStyle/>
          <a:p>
            <a:r>
              <a:rPr lang="en-AU" sz="3200" dirty="0" smtClean="0"/>
              <a:t>Nine phases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Specify Needs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Design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Build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Collect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AU" sz="2800" dirty="0" smtClean="0"/>
              <a:t>Process</a:t>
            </a:r>
            <a:endParaRPr lang="en-A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484984"/>
          </a:xfrm>
        </p:spPr>
        <p:txBody>
          <a:bodyPr/>
          <a:lstStyle/>
          <a:p>
            <a:endParaRPr lang="en-AU" dirty="0" smtClean="0"/>
          </a:p>
          <a:p>
            <a:pPr marL="914400" lvl="1" indent="-514350">
              <a:buFont typeface="+mj-lt"/>
              <a:buAutoNum type="arabicPeriod" startAt="6"/>
            </a:pPr>
            <a:r>
              <a:rPr lang="en-AU" sz="2800" dirty="0" smtClean="0"/>
              <a:t>Analyse</a:t>
            </a:r>
          </a:p>
          <a:p>
            <a:pPr marL="914400" lvl="1" indent="-514350">
              <a:buFont typeface="+mj-lt"/>
              <a:buAutoNum type="arabicPeriod" startAt="6"/>
            </a:pPr>
            <a:r>
              <a:rPr lang="en-AU" sz="2800" dirty="0" smtClean="0"/>
              <a:t>Disseminate</a:t>
            </a:r>
          </a:p>
          <a:p>
            <a:pPr marL="914400" lvl="1" indent="-514350">
              <a:buFont typeface="+mj-lt"/>
              <a:buAutoNum type="arabicPeriod" startAt="6"/>
            </a:pPr>
            <a:r>
              <a:rPr lang="en-AU" sz="2800" dirty="0" smtClean="0"/>
              <a:t>Archive</a:t>
            </a:r>
          </a:p>
          <a:p>
            <a:pPr marL="914400" lvl="1" indent="-514350">
              <a:buFont typeface="+mj-lt"/>
              <a:buAutoNum type="arabicPeriod" startAt="6"/>
            </a:pPr>
            <a:r>
              <a:rPr lang="en-AU" sz="2800" dirty="0" smtClean="0"/>
              <a:t>Evaluate</a:t>
            </a:r>
            <a:endParaRPr lang="en-AU" sz="2800" dirty="0"/>
          </a:p>
        </p:txBody>
      </p:sp>
      <p:sp>
        <p:nvSpPr>
          <p:cNvPr id="5" name="Rectangle 4"/>
          <p:cNvSpPr/>
          <p:nvPr/>
        </p:nvSpPr>
        <p:spPr>
          <a:xfrm>
            <a:off x="467544" y="5400545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Approved by the METIS Steering Group of the United Nations Economic Commission for Europe (UNECE, 2009)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9218" name="Picture 2" descr="moon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37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550</Words>
  <Application>Microsoft Office PowerPoint</Application>
  <PresentationFormat>On-screen Show (4:3)</PresentationFormat>
  <Paragraphs>117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Linking Information to the ABS Census of Population and Housing</vt:lpstr>
      <vt:lpstr>Presentation Overview</vt:lpstr>
      <vt:lpstr>Aim of the presentation</vt:lpstr>
      <vt:lpstr>What is Census Data Enhancement?</vt:lpstr>
      <vt:lpstr>What is CDE? (cont.)</vt:lpstr>
      <vt:lpstr>What exactly is CDE?</vt:lpstr>
      <vt:lpstr>Why use the GSBPM?</vt:lpstr>
      <vt:lpstr>Why use the GSBPM?</vt:lpstr>
      <vt:lpstr>What is the GSBPM? Generic Statistical Business Process Model</vt:lpstr>
      <vt:lpstr>What is the GSBPM?</vt:lpstr>
      <vt:lpstr>How does linking fit within a statistical process model?</vt:lpstr>
      <vt:lpstr>Focus on some aspects of ABS work of particular interest</vt:lpstr>
      <vt:lpstr>Focus on aspects of work of interest</vt:lpstr>
      <vt:lpstr>Focus on aspects of work of interest</vt:lpstr>
      <vt:lpstr>Questions?</vt:lpstr>
    </vt:vector>
  </TitlesOfParts>
  <Company>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S Thompson</dc:creator>
  <cp:lastModifiedBy>Graeme S Thompson</cp:lastModifiedBy>
  <cp:revision>14</cp:revision>
  <dcterms:created xsi:type="dcterms:W3CDTF">2011-11-20T22:44:06Z</dcterms:created>
  <dcterms:modified xsi:type="dcterms:W3CDTF">2011-11-21T05:21:24Z</dcterms:modified>
</cp:coreProperties>
</file>