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notesSlides/notesSlide17.xml" ContentType="application/vnd.openxmlformats-officedocument.presentationml.notesSlide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22.xml" ContentType="application/vnd.openxmlformats-officedocument.presentationml.notesSlide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diagrams/quickStyle12.xml" ContentType="application/vnd.openxmlformats-officedocument.drawingml.diagramStyl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65" r:id="rId4"/>
    <p:sldId id="309" r:id="rId5"/>
    <p:sldId id="301" r:id="rId6"/>
    <p:sldId id="310" r:id="rId7"/>
    <p:sldId id="266" r:id="rId8"/>
    <p:sldId id="304" r:id="rId9"/>
    <p:sldId id="267" r:id="rId10"/>
    <p:sldId id="298" r:id="rId11"/>
    <p:sldId id="279" r:id="rId12"/>
    <p:sldId id="281" r:id="rId13"/>
    <p:sldId id="311" r:id="rId14"/>
    <p:sldId id="270" r:id="rId15"/>
    <p:sldId id="302" r:id="rId16"/>
    <p:sldId id="271" r:id="rId17"/>
    <p:sldId id="282" r:id="rId18"/>
    <p:sldId id="286" r:id="rId19"/>
    <p:sldId id="297" r:id="rId20"/>
    <p:sldId id="308" r:id="rId21"/>
    <p:sldId id="285" r:id="rId22"/>
    <p:sldId id="303" r:id="rId23"/>
    <p:sldId id="291" r:id="rId24"/>
    <p:sldId id="294" r:id="rId25"/>
    <p:sldId id="290" r:id="rId26"/>
    <p:sldId id="288" r:id="rId27"/>
    <p:sldId id="289" r:id="rId28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CCF"/>
    <a:srgbClr val="60A250"/>
    <a:srgbClr val="6DAF5D"/>
    <a:srgbClr val="0000FF"/>
    <a:srgbClr val="003399"/>
    <a:srgbClr val="FF8D3E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03447BB-5D67-496B-8E87-E561075AD55C}" styleName="Styl ciemny 1 — Ak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 z motywem 2 — Ak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58242" autoAdjust="0"/>
  </p:normalViewPr>
  <p:slideViewPr>
    <p:cSldViewPr>
      <p:cViewPr>
        <p:scale>
          <a:sx n="100" d="100"/>
          <a:sy n="100" d="100"/>
        </p:scale>
        <p:origin x="-294" y="15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14E4F0C1-DFE9-4BAF-8E54-26FAB2CAB12A}" type="presOf" srcId="{42AB9812-ECC8-436D-8EAD-F4CE24209174}" destId="{42D3F664-5D3A-4020-9D94-DC64F065181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4A8C980-8E4C-4060-9024-7A0C4C1E508A}" type="doc">
      <dgm:prSet loTypeId="urn:microsoft.com/office/officeart/2005/8/layout/hProcess3" loCatId="process" qsTypeId="urn:microsoft.com/office/officeart/2005/8/quickstyle/3d1" qsCatId="3D" csTypeId="urn:microsoft.com/office/officeart/2005/8/colors/colorful4" csCatId="colorful" phldr="1"/>
      <dgm:spPr/>
    </dgm:pt>
    <dgm:pt modelId="{A3C5B645-DCE0-4F37-8716-553B4BBB0515}">
      <dgm:prSet phldrT="[Tekst]" custT="1"/>
      <dgm:spPr/>
      <dgm:t>
        <a:bodyPr/>
        <a:lstStyle/>
        <a:p>
          <a:r>
            <a:rPr lang="pl-PL" sz="800" b="1" dirty="0" smtClean="0">
              <a:solidFill>
                <a:schemeClr val="bg1"/>
              </a:solidFill>
            </a:rPr>
            <a:t>TRUE</a:t>
          </a:r>
          <a:endParaRPr lang="pl-PL" sz="800" b="1" dirty="0">
            <a:solidFill>
              <a:schemeClr val="bg1"/>
            </a:solidFill>
          </a:endParaRPr>
        </a:p>
      </dgm:t>
    </dgm:pt>
    <dgm:pt modelId="{6D8FB5ED-464D-4BEE-BD16-D4AC56E6EF8E}" type="parTrans" cxnId="{00174739-9E29-4823-B13C-19485CEE6D13}">
      <dgm:prSet/>
      <dgm:spPr/>
      <dgm:t>
        <a:bodyPr/>
        <a:lstStyle/>
        <a:p>
          <a:endParaRPr lang="pl-PL"/>
        </a:p>
      </dgm:t>
    </dgm:pt>
    <dgm:pt modelId="{FDC86034-A700-44A1-9AB8-9356599F87A9}" type="sibTrans" cxnId="{00174739-9E29-4823-B13C-19485CEE6D13}">
      <dgm:prSet/>
      <dgm:spPr/>
      <dgm:t>
        <a:bodyPr/>
        <a:lstStyle/>
        <a:p>
          <a:endParaRPr lang="pl-PL"/>
        </a:p>
      </dgm:t>
    </dgm:pt>
    <dgm:pt modelId="{DB8644A7-737D-4EBC-830F-2D5014A7984D}" type="pres">
      <dgm:prSet presAssocID="{44A8C980-8E4C-4060-9024-7A0C4C1E508A}" presName="Name0" presStyleCnt="0">
        <dgm:presLayoutVars>
          <dgm:dir/>
          <dgm:animLvl val="lvl"/>
          <dgm:resizeHandles val="exact"/>
        </dgm:presLayoutVars>
      </dgm:prSet>
      <dgm:spPr/>
    </dgm:pt>
    <dgm:pt modelId="{625E66BF-740B-4949-9980-1F992484740A}" type="pres">
      <dgm:prSet presAssocID="{44A8C980-8E4C-4060-9024-7A0C4C1E508A}" presName="dummy" presStyleCnt="0"/>
      <dgm:spPr/>
    </dgm:pt>
    <dgm:pt modelId="{B57B9B09-C1A1-410B-9E45-2726B4C1AF9E}" type="pres">
      <dgm:prSet presAssocID="{44A8C980-8E4C-4060-9024-7A0C4C1E508A}" presName="linH" presStyleCnt="0"/>
      <dgm:spPr/>
    </dgm:pt>
    <dgm:pt modelId="{5191162F-CAF2-4839-8392-9760F5CC492B}" type="pres">
      <dgm:prSet presAssocID="{44A8C980-8E4C-4060-9024-7A0C4C1E508A}" presName="padding1" presStyleCnt="0"/>
      <dgm:spPr/>
    </dgm:pt>
    <dgm:pt modelId="{9356838E-81D7-414A-B97B-2B53405BA9EA}" type="pres">
      <dgm:prSet presAssocID="{A3C5B645-DCE0-4F37-8716-553B4BBB0515}" presName="linV" presStyleCnt="0"/>
      <dgm:spPr/>
    </dgm:pt>
    <dgm:pt modelId="{30932E22-D2CB-4541-9394-A4E9E8C73C78}" type="pres">
      <dgm:prSet presAssocID="{A3C5B645-DCE0-4F37-8716-553B4BBB0515}" presName="spVertical1" presStyleCnt="0"/>
      <dgm:spPr/>
    </dgm:pt>
    <dgm:pt modelId="{13408AC2-7EDB-4FA8-9B76-40A367239631}" type="pres">
      <dgm:prSet presAssocID="{A3C5B645-DCE0-4F37-8716-553B4BBB0515}" presName="parTx" presStyleLbl="revTx" presStyleIdx="0" presStyleCnt="1" custLinFactNeighborX="162" custLinFactNeighborY="-35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133BF6-3A54-4FA2-8467-C2858C5FDF81}" type="pres">
      <dgm:prSet presAssocID="{A3C5B645-DCE0-4F37-8716-553B4BBB0515}" presName="spVertical2" presStyleCnt="0"/>
      <dgm:spPr/>
    </dgm:pt>
    <dgm:pt modelId="{DFA41233-C052-416B-98F3-7299BB386319}" type="pres">
      <dgm:prSet presAssocID="{A3C5B645-DCE0-4F37-8716-553B4BBB0515}" presName="spVertical3" presStyleCnt="0"/>
      <dgm:spPr/>
    </dgm:pt>
    <dgm:pt modelId="{43F5CB1B-783F-4126-8B25-4F4F0FC61919}" type="pres">
      <dgm:prSet presAssocID="{44A8C980-8E4C-4060-9024-7A0C4C1E508A}" presName="padding2" presStyleCnt="0"/>
      <dgm:spPr/>
    </dgm:pt>
    <dgm:pt modelId="{605AEBAA-6488-4748-ABDD-B5F1F2C38C56}" type="pres">
      <dgm:prSet presAssocID="{44A8C980-8E4C-4060-9024-7A0C4C1E508A}" presName="negArrow" presStyleCnt="0"/>
      <dgm:spPr/>
    </dgm:pt>
    <dgm:pt modelId="{D4977EEF-7629-41FF-AC81-23A9BC09ED0C}" type="pres">
      <dgm:prSet presAssocID="{44A8C980-8E4C-4060-9024-7A0C4C1E508A}" presName="backgroundArrow" presStyleLbl="node1" presStyleIdx="0" presStyleCnt="1" custLinFactX="-27793" custLinFactNeighborX="-100000" custLinFactNeighborY="-40048"/>
      <dgm:spPr/>
      <dgm:t>
        <a:bodyPr/>
        <a:lstStyle/>
        <a:p>
          <a:endParaRPr lang="pl-PL"/>
        </a:p>
      </dgm:t>
    </dgm:pt>
  </dgm:ptLst>
  <dgm:cxnLst>
    <dgm:cxn modelId="{00174739-9E29-4823-B13C-19485CEE6D13}" srcId="{44A8C980-8E4C-4060-9024-7A0C4C1E508A}" destId="{A3C5B645-DCE0-4F37-8716-553B4BBB0515}" srcOrd="0" destOrd="0" parTransId="{6D8FB5ED-464D-4BEE-BD16-D4AC56E6EF8E}" sibTransId="{FDC86034-A700-44A1-9AB8-9356599F87A9}"/>
    <dgm:cxn modelId="{836447C7-88DE-4E8A-85CE-4573C7C903B7}" type="presOf" srcId="{A3C5B645-DCE0-4F37-8716-553B4BBB0515}" destId="{13408AC2-7EDB-4FA8-9B76-40A367239631}" srcOrd="0" destOrd="0" presId="urn:microsoft.com/office/officeart/2005/8/layout/hProcess3"/>
    <dgm:cxn modelId="{035752C6-A05F-43A5-8F4E-3DB52C167653}" type="presOf" srcId="{44A8C980-8E4C-4060-9024-7A0C4C1E508A}" destId="{DB8644A7-737D-4EBC-830F-2D5014A7984D}" srcOrd="0" destOrd="0" presId="urn:microsoft.com/office/officeart/2005/8/layout/hProcess3"/>
    <dgm:cxn modelId="{77894138-9A94-4627-8760-85FE0ECC062C}" type="presParOf" srcId="{DB8644A7-737D-4EBC-830F-2D5014A7984D}" destId="{625E66BF-740B-4949-9980-1F992484740A}" srcOrd="0" destOrd="0" presId="urn:microsoft.com/office/officeart/2005/8/layout/hProcess3"/>
    <dgm:cxn modelId="{AC6F1CFC-719A-4C98-967B-7F482A5DA151}" type="presParOf" srcId="{DB8644A7-737D-4EBC-830F-2D5014A7984D}" destId="{B57B9B09-C1A1-410B-9E45-2726B4C1AF9E}" srcOrd="1" destOrd="0" presId="urn:microsoft.com/office/officeart/2005/8/layout/hProcess3"/>
    <dgm:cxn modelId="{C919C557-8863-46FE-A012-F4F77B49AD42}" type="presParOf" srcId="{B57B9B09-C1A1-410B-9E45-2726B4C1AF9E}" destId="{5191162F-CAF2-4839-8392-9760F5CC492B}" srcOrd="0" destOrd="0" presId="urn:microsoft.com/office/officeart/2005/8/layout/hProcess3"/>
    <dgm:cxn modelId="{57A4D939-11DB-4CDB-BE86-D1D7F87308D2}" type="presParOf" srcId="{B57B9B09-C1A1-410B-9E45-2726B4C1AF9E}" destId="{9356838E-81D7-414A-B97B-2B53405BA9EA}" srcOrd="1" destOrd="0" presId="urn:microsoft.com/office/officeart/2005/8/layout/hProcess3"/>
    <dgm:cxn modelId="{DAFFA2F5-FCE9-44B0-AFEB-09759FA9B261}" type="presParOf" srcId="{9356838E-81D7-414A-B97B-2B53405BA9EA}" destId="{30932E22-D2CB-4541-9394-A4E9E8C73C78}" srcOrd="0" destOrd="0" presId="urn:microsoft.com/office/officeart/2005/8/layout/hProcess3"/>
    <dgm:cxn modelId="{850B330B-CB57-45B1-8E1B-8E63287A6530}" type="presParOf" srcId="{9356838E-81D7-414A-B97B-2B53405BA9EA}" destId="{13408AC2-7EDB-4FA8-9B76-40A367239631}" srcOrd="1" destOrd="0" presId="urn:microsoft.com/office/officeart/2005/8/layout/hProcess3"/>
    <dgm:cxn modelId="{A841FF2D-909D-4BA7-A524-33D56ABAE845}" type="presParOf" srcId="{9356838E-81D7-414A-B97B-2B53405BA9EA}" destId="{06133BF6-3A54-4FA2-8467-C2858C5FDF81}" srcOrd="2" destOrd="0" presId="urn:microsoft.com/office/officeart/2005/8/layout/hProcess3"/>
    <dgm:cxn modelId="{6A8866FA-1B49-4153-921A-B725FE397D45}" type="presParOf" srcId="{9356838E-81D7-414A-B97B-2B53405BA9EA}" destId="{DFA41233-C052-416B-98F3-7299BB386319}" srcOrd="3" destOrd="0" presId="urn:microsoft.com/office/officeart/2005/8/layout/hProcess3"/>
    <dgm:cxn modelId="{AE88EB8C-BAC0-4CFD-BE72-E2548AA2CE36}" type="presParOf" srcId="{B57B9B09-C1A1-410B-9E45-2726B4C1AF9E}" destId="{43F5CB1B-783F-4126-8B25-4F4F0FC61919}" srcOrd="2" destOrd="0" presId="urn:microsoft.com/office/officeart/2005/8/layout/hProcess3"/>
    <dgm:cxn modelId="{8277E75A-D8F6-44C3-8E38-205D44B0DEB5}" type="presParOf" srcId="{B57B9B09-C1A1-410B-9E45-2726B4C1AF9E}" destId="{605AEBAA-6488-4748-ABDD-B5F1F2C38C56}" srcOrd="3" destOrd="0" presId="urn:microsoft.com/office/officeart/2005/8/layout/hProcess3"/>
    <dgm:cxn modelId="{888C4529-3442-4D13-B6E1-E300842AD291}" type="presParOf" srcId="{B57B9B09-C1A1-410B-9E45-2726B4C1AF9E}" destId="{D4977EEF-7629-41FF-AC81-23A9BC09ED0C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4A8C980-8E4C-4060-9024-7A0C4C1E508A}" type="doc">
      <dgm:prSet loTypeId="urn:microsoft.com/office/officeart/2005/8/layout/hProcess3" loCatId="process" qsTypeId="urn:microsoft.com/office/officeart/2005/8/quickstyle/3d1" qsCatId="3D" csTypeId="urn:microsoft.com/office/officeart/2005/8/colors/colorful4" csCatId="colorful" phldr="1"/>
      <dgm:spPr/>
    </dgm:pt>
    <dgm:pt modelId="{A3C5B645-DCE0-4F37-8716-553B4BBB0515}">
      <dgm:prSet phldrT="[Tekst]" custT="1"/>
      <dgm:spPr/>
      <dgm:t>
        <a:bodyPr/>
        <a:lstStyle/>
        <a:p>
          <a:r>
            <a:rPr lang="pl-PL" sz="800" b="1" dirty="0" smtClean="0">
              <a:solidFill>
                <a:schemeClr val="bg1"/>
              </a:solidFill>
            </a:rPr>
            <a:t>TRUE</a:t>
          </a:r>
          <a:endParaRPr lang="pl-PL" sz="800" b="1" dirty="0">
            <a:solidFill>
              <a:schemeClr val="bg1"/>
            </a:solidFill>
          </a:endParaRPr>
        </a:p>
      </dgm:t>
    </dgm:pt>
    <dgm:pt modelId="{6D8FB5ED-464D-4BEE-BD16-D4AC56E6EF8E}" type="parTrans" cxnId="{00174739-9E29-4823-B13C-19485CEE6D13}">
      <dgm:prSet/>
      <dgm:spPr/>
      <dgm:t>
        <a:bodyPr/>
        <a:lstStyle/>
        <a:p>
          <a:endParaRPr lang="pl-PL"/>
        </a:p>
      </dgm:t>
    </dgm:pt>
    <dgm:pt modelId="{FDC86034-A700-44A1-9AB8-9356599F87A9}" type="sibTrans" cxnId="{00174739-9E29-4823-B13C-19485CEE6D13}">
      <dgm:prSet/>
      <dgm:spPr/>
      <dgm:t>
        <a:bodyPr/>
        <a:lstStyle/>
        <a:p>
          <a:endParaRPr lang="pl-PL"/>
        </a:p>
      </dgm:t>
    </dgm:pt>
    <dgm:pt modelId="{DB8644A7-737D-4EBC-830F-2D5014A7984D}" type="pres">
      <dgm:prSet presAssocID="{44A8C980-8E4C-4060-9024-7A0C4C1E508A}" presName="Name0" presStyleCnt="0">
        <dgm:presLayoutVars>
          <dgm:dir/>
          <dgm:animLvl val="lvl"/>
          <dgm:resizeHandles val="exact"/>
        </dgm:presLayoutVars>
      </dgm:prSet>
      <dgm:spPr/>
    </dgm:pt>
    <dgm:pt modelId="{625E66BF-740B-4949-9980-1F992484740A}" type="pres">
      <dgm:prSet presAssocID="{44A8C980-8E4C-4060-9024-7A0C4C1E508A}" presName="dummy" presStyleCnt="0"/>
      <dgm:spPr/>
    </dgm:pt>
    <dgm:pt modelId="{B57B9B09-C1A1-410B-9E45-2726B4C1AF9E}" type="pres">
      <dgm:prSet presAssocID="{44A8C980-8E4C-4060-9024-7A0C4C1E508A}" presName="linH" presStyleCnt="0"/>
      <dgm:spPr/>
    </dgm:pt>
    <dgm:pt modelId="{5191162F-CAF2-4839-8392-9760F5CC492B}" type="pres">
      <dgm:prSet presAssocID="{44A8C980-8E4C-4060-9024-7A0C4C1E508A}" presName="padding1" presStyleCnt="0"/>
      <dgm:spPr/>
    </dgm:pt>
    <dgm:pt modelId="{9356838E-81D7-414A-B97B-2B53405BA9EA}" type="pres">
      <dgm:prSet presAssocID="{A3C5B645-DCE0-4F37-8716-553B4BBB0515}" presName="linV" presStyleCnt="0"/>
      <dgm:spPr/>
    </dgm:pt>
    <dgm:pt modelId="{30932E22-D2CB-4541-9394-A4E9E8C73C78}" type="pres">
      <dgm:prSet presAssocID="{A3C5B645-DCE0-4F37-8716-553B4BBB0515}" presName="spVertical1" presStyleCnt="0"/>
      <dgm:spPr/>
    </dgm:pt>
    <dgm:pt modelId="{13408AC2-7EDB-4FA8-9B76-40A367239631}" type="pres">
      <dgm:prSet presAssocID="{A3C5B645-DCE0-4F37-8716-553B4BBB0515}" presName="parTx" presStyleLbl="revTx" presStyleIdx="0" presStyleCnt="1" custLinFactNeighborX="162" custLinFactNeighborY="-35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133BF6-3A54-4FA2-8467-C2858C5FDF81}" type="pres">
      <dgm:prSet presAssocID="{A3C5B645-DCE0-4F37-8716-553B4BBB0515}" presName="spVertical2" presStyleCnt="0"/>
      <dgm:spPr/>
    </dgm:pt>
    <dgm:pt modelId="{DFA41233-C052-416B-98F3-7299BB386319}" type="pres">
      <dgm:prSet presAssocID="{A3C5B645-DCE0-4F37-8716-553B4BBB0515}" presName="spVertical3" presStyleCnt="0"/>
      <dgm:spPr/>
    </dgm:pt>
    <dgm:pt modelId="{43F5CB1B-783F-4126-8B25-4F4F0FC61919}" type="pres">
      <dgm:prSet presAssocID="{44A8C980-8E4C-4060-9024-7A0C4C1E508A}" presName="padding2" presStyleCnt="0"/>
      <dgm:spPr/>
    </dgm:pt>
    <dgm:pt modelId="{605AEBAA-6488-4748-ABDD-B5F1F2C38C56}" type="pres">
      <dgm:prSet presAssocID="{44A8C980-8E4C-4060-9024-7A0C4C1E508A}" presName="negArrow" presStyleCnt="0"/>
      <dgm:spPr/>
    </dgm:pt>
    <dgm:pt modelId="{D4977EEF-7629-41FF-AC81-23A9BC09ED0C}" type="pres">
      <dgm:prSet presAssocID="{44A8C980-8E4C-4060-9024-7A0C4C1E508A}" presName="backgroundArrow" presStyleLbl="node1" presStyleIdx="0" presStyleCnt="1" custLinFactNeighborX="4412" custLinFactNeighborY="-43"/>
      <dgm:spPr/>
    </dgm:pt>
  </dgm:ptLst>
  <dgm:cxnLst>
    <dgm:cxn modelId="{A63F59AB-5C22-4292-A621-99DE5149077D}" type="presOf" srcId="{A3C5B645-DCE0-4F37-8716-553B4BBB0515}" destId="{13408AC2-7EDB-4FA8-9B76-40A367239631}" srcOrd="0" destOrd="0" presId="urn:microsoft.com/office/officeart/2005/8/layout/hProcess3"/>
    <dgm:cxn modelId="{00174739-9E29-4823-B13C-19485CEE6D13}" srcId="{44A8C980-8E4C-4060-9024-7A0C4C1E508A}" destId="{A3C5B645-DCE0-4F37-8716-553B4BBB0515}" srcOrd="0" destOrd="0" parTransId="{6D8FB5ED-464D-4BEE-BD16-D4AC56E6EF8E}" sibTransId="{FDC86034-A700-44A1-9AB8-9356599F87A9}"/>
    <dgm:cxn modelId="{B6646658-F3B4-43D1-ABD7-11213CE4F2EC}" type="presOf" srcId="{44A8C980-8E4C-4060-9024-7A0C4C1E508A}" destId="{DB8644A7-737D-4EBC-830F-2D5014A7984D}" srcOrd="0" destOrd="0" presId="urn:microsoft.com/office/officeart/2005/8/layout/hProcess3"/>
    <dgm:cxn modelId="{E2F10889-A048-4562-AB35-68CFECCE550C}" type="presParOf" srcId="{DB8644A7-737D-4EBC-830F-2D5014A7984D}" destId="{625E66BF-740B-4949-9980-1F992484740A}" srcOrd="0" destOrd="0" presId="urn:microsoft.com/office/officeart/2005/8/layout/hProcess3"/>
    <dgm:cxn modelId="{A6DBA68E-385A-41CA-BE9C-EC5E2D5C4C91}" type="presParOf" srcId="{DB8644A7-737D-4EBC-830F-2D5014A7984D}" destId="{B57B9B09-C1A1-410B-9E45-2726B4C1AF9E}" srcOrd="1" destOrd="0" presId="urn:microsoft.com/office/officeart/2005/8/layout/hProcess3"/>
    <dgm:cxn modelId="{15351770-EDF1-46CE-BD16-EB7B304B716C}" type="presParOf" srcId="{B57B9B09-C1A1-410B-9E45-2726B4C1AF9E}" destId="{5191162F-CAF2-4839-8392-9760F5CC492B}" srcOrd="0" destOrd="0" presId="urn:microsoft.com/office/officeart/2005/8/layout/hProcess3"/>
    <dgm:cxn modelId="{B0714DDE-1264-495A-B5B3-2011C1388576}" type="presParOf" srcId="{B57B9B09-C1A1-410B-9E45-2726B4C1AF9E}" destId="{9356838E-81D7-414A-B97B-2B53405BA9EA}" srcOrd="1" destOrd="0" presId="urn:microsoft.com/office/officeart/2005/8/layout/hProcess3"/>
    <dgm:cxn modelId="{E2B36F05-4930-4BFB-A1EF-60E8C7E35F6F}" type="presParOf" srcId="{9356838E-81D7-414A-B97B-2B53405BA9EA}" destId="{30932E22-D2CB-4541-9394-A4E9E8C73C78}" srcOrd="0" destOrd="0" presId="urn:microsoft.com/office/officeart/2005/8/layout/hProcess3"/>
    <dgm:cxn modelId="{3AF2AD43-7314-4242-B02B-98889311E7B7}" type="presParOf" srcId="{9356838E-81D7-414A-B97B-2B53405BA9EA}" destId="{13408AC2-7EDB-4FA8-9B76-40A367239631}" srcOrd="1" destOrd="0" presId="urn:microsoft.com/office/officeart/2005/8/layout/hProcess3"/>
    <dgm:cxn modelId="{7F7A6A55-B056-4E44-ADC8-2767A6E67140}" type="presParOf" srcId="{9356838E-81D7-414A-B97B-2B53405BA9EA}" destId="{06133BF6-3A54-4FA2-8467-C2858C5FDF81}" srcOrd="2" destOrd="0" presId="urn:microsoft.com/office/officeart/2005/8/layout/hProcess3"/>
    <dgm:cxn modelId="{573F1846-3773-414B-8D9E-933E9BD7816E}" type="presParOf" srcId="{9356838E-81D7-414A-B97B-2B53405BA9EA}" destId="{DFA41233-C052-416B-98F3-7299BB386319}" srcOrd="3" destOrd="0" presId="urn:microsoft.com/office/officeart/2005/8/layout/hProcess3"/>
    <dgm:cxn modelId="{2403A07C-288C-43EB-97FA-70C8CF3419FB}" type="presParOf" srcId="{B57B9B09-C1A1-410B-9E45-2726B4C1AF9E}" destId="{43F5CB1B-783F-4126-8B25-4F4F0FC61919}" srcOrd="2" destOrd="0" presId="urn:microsoft.com/office/officeart/2005/8/layout/hProcess3"/>
    <dgm:cxn modelId="{E2A55733-B797-433E-A6FA-6CE1BF102937}" type="presParOf" srcId="{B57B9B09-C1A1-410B-9E45-2726B4C1AF9E}" destId="{605AEBAA-6488-4748-ABDD-B5F1F2C38C56}" srcOrd="3" destOrd="0" presId="urn:microsoft.com/office/officeart/2005/8/layout/hProcess3"/>
    <dgm:cxn modelId="{73BEC2BA-EDC8-4D2C-A8D0-EE5249A78A50}" type="presParOf" srcId="{B57B9B09-C1A1-410B-9E45-2726B4C1AF9E}" destId="{D4977EEF-7629-41FF-AC81-23A9BC09ED0C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4A8C980-8E4C-4060-9024-7A0C4C1E508A}" type="doc">
      <dgm:prSet loTypeId="urn:microsoft.com/office/officeart/2005/8/layout/hProcess3" loCatId="process" qsTypeId="urn:microsoft.com/office/officeart/2005/8/quickstyle/3d1" qsCatId="3D" csTypeId="urn:microsoft.com/office/officeart/2005/8/colors/colorful4" csCatId="colorful" phldr="1"/>
      <dgm:spPr/>
    </dgm:pt>
    <dgm:pt modelId="{A3C5B645-DCE0-4F37-8716-553B4BBB0515}">
      <dgm:prSet phldrT="[Tekst]" custT="1"/>
      <dgm:spPr/>
      <dgm:t>
        <a:bodyPr/>
        <a:lstStyle/>
        <a:p>
          <a:r>
            <a:rPr lang="pl-PL" sz="800" b="1" dirty="0" smtClean="0">
              <a:solidFill>
                <a:schemeClr val="bg1"/>
              </a:solidFill>
            </a:rPr>
            <a:t>TRUE</a:t>
          </a:r>
          <a:endParaRPr lang="pl-PL" sz="800" b="1" dirty="0">
            <a:solidFill>
              <a:schemeClr val="bg1"/>
            </a:solidFill>
          </a:endParaRPr>
        </a:p>
      </dgm:t>
    </dgm:pt>
    <dgm:pt modelId="{6D8FB5ED-464D-4BEE-BD16-D4AC56E6EF8E}" type="parTrans" cxnId="{00174739-9E29-4823-B13C-19485CEE6D13}">
      <dgm:prSet/>
      <dgm:spPr/>
      <dgm:t>
        <a:bodyPr/>
        <a:lstStyle/>
        <a:p>
          <a:endParaRPr lang="pl-PL"/>
        </a:p>
      </dgm:t>
    </dgm:pt>
    <dgm:pt modelId="{FDC86034-A700-44A1-9AB8-9356599F87A9}" type="sibTrans" cxnId="{00174739-9E29-4823-B13C-19485CEE6D13}">
      <dgm:prSet/>
      <dgm:spPr/>
      <dgm:t>
        <a:bodyPr/>
        <a:lstStyle/>
        <a:p>
          <a:endParaRPr lang="pl-PL"/>
        </a:p>
      </dgm:t>
    </dgm:pt>
    <dgm:pt modelId="{DB8644A7-737D-4EBC-830F-2D5014A7984D}" type="pres">
      <dgm:prSet presAssocID="{44A8C980-8E4C-4060-9024-7A0C4C1E508A}" presName="Name0" presStyleCnt="0">
        <dgm:presLayoutVars>
          <dgm:dir/>
          <dgm:animLvl val="lvl"/>
          <dgm:resizeHandles val="exact"/>
        </dgm:presLayoutVars>
      </dgm:prSet>
      <dgm:spPr/>
    </dgm:pt>
    <dgm:pt modelId="{625E66BF-740B-4949-9980-1F992484740A}" type="pres">
      <dgm:prSet presAssocID="{44A8C980-8E4C-4060-9024-7A0C4C1E508A}" presName="dummy" presStyleCnt="0"/>
      <dgm:spPr/>
    </dgm:pt>
    <dgm:pt modelId="{B57B9B09-C1A1-410B-9E45-2726B4C1AF9E}" type="pres">
      <dgm:prSet presAssocID="{44A8C980-8E4C-4060-9024-7A0C4C1E508A}" presName="linH" presStyleCnt="0"/>
      <dgm:spPr/>
    </dgm:pt>
    <dgm:pt modelId="{5191162F-CAF2-4839-8392-9760F5CC492B}" type="pres">
      <dgm:prSet presAssocID="{44A8C980-8E4C-4060-9024-7A0C4C1E508A}" presName="padding1" presStyleCnt="0"/>
      <dgm:spPr/>
    </dgm:pt>
    <dgm:pt modelId="{9356838E-81D7-414A-B97B-2B53405BA9EA}" type="pres">
      <dgm:prSet presAssocID="{A3C5B645-DCE0-4F37-8716-553B4BBB0515}" presName="linV" presStyleCnt="0"/>
      <dgm:spPr/>
    </dgm:pt>
    <dgm:pt modelId="{30932E22-D2CB-4541-9394-A4E9E8C73C78}" type="pres">
      <dgm:prSet presAssocID="{A3C5B645-DCE0-4F37-8716-553B4BBB0515}" presName="spVertical1" presStyleCnt="0"/>
      <dgm:spPr/>
    </dgm:pt>
    <dgm:pt modelId="{13408AC2-7EDB-4FA8-9B76-40A367239631}" type="pres">
      <dgm:prSet presAssocID="{A3C5B645-DCE0-4F37-8716-553B4BBB0515}" presName="parTx" presStyleLbl="revTx" presStyleIdx="0" presStyleCnt="1" custLinFactNeighborX="162" custLinFactNeighborY="-35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133BF6-3A54-4FA2-8467-C2858C5FDF81}" type="pres">
      <dgm:prSet presAssocID="{A3C5B645-DCE0-4F37-8716-553B4BBB0515}" presName="spVertical2" presStyleCnt="0"/>
      <dgm:spPr/>
    </dgm:pt>
    <dgm:pt modelId="{DFA41233-C052-416B-98F3-7299BB386319}" type="pres">
      <dgm:prSet presAssocID="{A3C5B645-DCE0-4F37-8716-553B4BBB0515}" presName="spVertical3" presStyleCnt="0"/>
      <dgm:spPr/>
    </dgm:pt>
    <dgm:pt modelId="{43F5CB1B-783F-4126-8B25-4F4F0FC61919}" type="pres">
      <dgm:prSet presAssocID="{44A8C980-8E4C-4060-9024-7A0C4C1E508A}" presName="padding2" presStyleCnt="0"/>
      <dgm:spPr/>
    </dgm:pt>
    <dgm:pt modelId="{605AEBAA-6488-4748-ABDD-B5F1F2C38C56}" type="pres">
      <dgm:prSet presAssocID="{44A8C980-8E4C-4060-9024-7A0C4C1E508A}" presName="negArrow" presStyleCnt="0"/>
      <dgm:spPr/>
    </dgm:pt>
    <dgm:pt modelId="{D4977EEF-7629-41FF-AC81-23A9BC09ED0C}" type="pres">
      <dgm:prSet presAssocID="{44A8C980-8E4C-4060-9024-7A0C4C1E508A}" presName="backgroundArrow" presStyleLbl="node1" presStyleIdx="0" presStyleCnt="1" custLinFactNeighborX="4412" custLinFactNeighborY="-43"/>
      <dgm:spPr/>
    </dgm:pt>
  </dgm:ptLst>
  <dgm:cxnLst>
    <dgm:cxn modelId="{D2FB0745-BEB8-4EC2-818F-047C5048A876}" type="presOf" srcId="{44A8C980-8E4C-4060-9024-7A0C4C1E508A}" destId="{DB8644A7-737D-4EBC-830F-2D5014A7984D}" srcOrd="0" destOrd="0" presId="urn:microsoft.com/office/officeart/2005/8/layout/hProcess3"/>
    <dgm:cxn modelId="{9F1733C0-EF4D-40CA-980C-A4F4E289930E}" type="presOf" srcId="{A3C5B645-DCE0-4F37-8716-553B4BBB0515}" destId="{13408AC2-7EDB-4FA8-9B76-40A367239631}" srcOrd="0" destOrd="0" presId="urn:microsoft.com/office/officeart/2005/8/layout/hProcess3"/>
    <dgm:cxn modelId="{00174739-9E29-4823-B13C-19485CEE6D13}" srcId="{44A8C980-8E4C-4060-9024-7A0C4C1E508A}" destId="{A3C5B645-DCE0-4F37-8716-553B4BBB0515}" srcOrd="0" destOrd="0" parTransId="{6D8FB5ED-464D-4BEE-BD16-D4AC56E6EF8E}" sibTransId="{FDC86034-A700-44A1-9AB8-9356599F87A9}"/>
    <dgm:cxn modelId="{827C2C67-CB93-4DD2-AC7F-9402F7585F35}" type="presParOf" srcId="{DB8644A7-737D-4EBC-830F-2D5014A7984D}" destId="{625E66BF-740B-4949-9980-1F992484740A}" srcOrd="0" destOrd="0" presId="urn:microsoft.com/office/officeart/2005/8/layout/hProcess3"/>
    <dgm:cxn modelId="{258B0C1F-B0FA-4756-A157-0DBF6C41235A}" type="presParOf" srcId="{DB8644A7-737D-4EBC-830F-2D5014A7984D}" destId="{B57B9B09-C1A1-410B-9E45-2726B4C1AF9E}" srcOrd="1" destOrd="0" presId="urn:microsoft.com/office/officeart/2005/8/layout/hProcess3"/>
    <dgm:cxn modelId="{5D8BE249-CFB9-4507-B32F-10F41E8F4116}" type="presParOf" srcId="{B57B9B09-C1A1-410B-9E45-2726B4C1AF9E}" destId="{5191162F-CAF2-4839-8392-9760F5CC492B}" srcOrd="0" destOrd="0" presId="urn:microsoft.com/office/officeart/2005/8/layout/hProcess3"/>
    <dgm:cxn modelId="{840AF52D-7180-4265-941A-EAAE744F3176}" type="presParOf" srcId="{B57B9B09-C1A1-410B-9E45-2726B4C1AF9E}" destId="{9356838E-81D7-414A-B97B-2B53405BA9EA}" srcOrd="1" destOrd="0" presId="urn:microsoft.com/office/officeart/2005/8/layout/hProcess3"/>
    <dgm:cxn modelId="{4C35B8BC-473C-495D-A139-A3901A7A5A71}" type="presParOf" srcId="{9356838E-81D7-414A-B97B-2B53405BA9EA}" destId="{30932E22-D2CB-4541-9394-A4E9E8C73C78}" srcOrd="0" destOrd="0" presId="urn:microsoft.com/office/officeart/2005/8/layout/hProcess3"/>
    <dgm:cxn modelId="{B777E53F-B882-445D-BCD9-DFDF3CB3B053}" type="presParOf" srcId="{9356838E-81D7-414A-B97B-2B53405BA9EA}" destId="{13408AC2-7EDB-4FA8-9B76-40A367239631}" srcOrd="1" destOrd="0" presId="urn:microsoft.com/office/officeart/2005/8/layout/hProcess3"/>
    <dgm:cxn modelId="{61FAB768-FEDC-4304-8654-3DBF021EB1C1}" type="presParOf" srcId="{9356838E-81D7-414A-B97B-2B53405BA9EA}" destId="{06133BF6-3A54-4FA2-8467-C2858C5FDF81}" srcOrd="2" destOrd="0" presId="urn:microsoft.com/office/officeart/2005/8/layout/hProcess3"/>
    <dgm:cxn modelId="{F3CBD08A-D8E7-4CE4-A33B-FF87ED12C0B3}" type="presParOf" srcId="{9356838E-81D7-414A-B97B-2B53405BA9EA}" destId="{DFA41233-C052-416B-98F3-7299BB386319}" srcOrd="3" destOrd="0" presId="urn:microsoft.com/office/officeart/2005/8/layout/hProcess3"/>
    <dgm:cxn modelId="{E058446D-5946-4DBE-A5EF-B088DEDBD42F}" type="presParOf" srcId="{B57B9B09-C1A1-410B-9E45-2726B4C1AF9E}" destId="{43F5CB1B-783F-4126-8B25-4F4F0FC61919}" srcOrd="2" destOrd="0" presId="urn:microsoft.com/office/officeart/2005/8/layout/hProcess3"/>
    <dgm:cxn modelId="{070CA341-709D-4625-BE46-B843E31D8FC7}" type="presParOf" srcId="{B57B9B09-C1A1-410B-9E45-2726B4C1AF9E}" destId="{605AEBAA-6488-4748-ABDD-B5F1F2C38C56}" srcOrd="3" destOrd="0" presId="urn:microsoft.com/office/officeart/2005/8/layout/hProcess3"/>
    <dgm:cxn modelId="{856DC261-81C2-4284-BC12-901E371FCCE1}" type="presParOf" srcId="{B57B9B09-C1A1-410B-9E45-2726B4C1AF9E}" destId="{D4977EEF-7629-41FF-AC81-23A9BC09ED0C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/>
      <dgm:spPr/>
      <dgm:t>
        <a:bodyPr/>
        <a:lstStyle/>
        <a:p>
          <a:r>
            <a:rPr lang="pl-PL" dirty="0" err="1" smtClean="0"/>
            <a:t>famale</a:t>
          </a:r>
          <a:endParaRPr lang="pl-PL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6E0783B0-F6CD-4667-924F-B39B90EE9452}" type="presOf" srcId="{C5686C20-3663-4B5D-AE2C-7E450C8A128B}" destId="{5A1F8B26-F243-4491-8DE1-88D09621E974}" srcOrd="0" destOrd="0" presId="urn:microsoft.com/office/officeart/2005/8/layout/default"/>
    <dgm:cxn modelId="{F8B6E168-B459-49F1-BEA2-51C5B4B2673E}" type="presOf" srcId="{42AB9812-ECC8-436D-8EAD-F4CE24209174}" destId="{42D3F664-5D3A-4020-9D94-DC64F0651814}" srcOrd="0" destOrd="0" presId="urn:microsoft.com/office/officeart/2005/8/layout/default"/>
    <dgm:cxn modelId="{989AF8E1-CC26-481A-8935-F9914719D5FE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 custT="1"/>
      <dgm:spPr/>
      <dgm:t>
        <a:bodyPr/>
        <a:lstStyle/>
        <a:p>
          <a:r>
            <a:rPr lang="pl-PL" sz="1800" dirty="0" err="1" smtClean="0"/>
            <a:t>male</a:t>
          </a:r>
          <a:endParaRPr lang="pl-PL" sz="1800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 custScaleX="120188" custLinFactNeighborX="15024" custLinFactNeighborY="409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ACF3A15-E65C-4695-98B4-8AF902371234}" type="presOf" srcId="{42AB9812-ECC8-436D-8EAD-F4CE24209174}" destId="{42D3F664-5D3A-4020-9D94-DC64F0651814}" srcOrd="0" destOrd="0" presId="urn:microsoft.com/office/officeart/2005/8/layout/default"/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B035FAF1-0596-4741-9512-5570EF371B4A}" type="presOf" srcId="{C5686C20-3663-4B5D-AE2C-7E450C8A128B}" destId="{5A1F8B26-F243-4491-8DE1-88D09621E974}" srcOrd="0" destOrd="0" presId="urn:microsoft.com/office/officeart/2005/8/layout/default"/>
    <dgm:cxn modelId="{5BE18AF5-67F2-4450-9FED-B105E751070B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/>
      <dgm:spPr/>
      <dgm:t>
        <a:bodyPr/>
        <a:lstStyle/>
        <a:p>
          <a:r>
            <a:rPr lang="pl-PL" dirty="0" smtClean="0"/>
            <a:t>F</a:t>
          </a:r>
          <a:endParaRPr lang="pl-PL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060317C-E046-4164-9D02-6C1222A067CB}" type="presOf" srcId="{C5686C20-3663-4B5D-AE2C-7E450C8A128B}" destId="{5A1F8B26-F243-4491-8DE1-88D09621E974}" srcOrd="0" destOrd="0" presId="urn:microsoft.com/office/officeart/2005/8/layout/default"/>
    <dgm:cxn modelId="{4ECC96E1-AE35-44AD-9963-9C9EB0A7807F}" type="presOf" srcId="{42AB9812-ECC8-436D-8EAD-F4CE24209174}" destId="{42D3F664-5D3A-4020-9D94-DC64F0651814}" srcOrd="0" destOrd="0" presId="urn:microsoft.com/office/officeart/2005/8/layout/default"/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688AC312-A905-4AC8-B712-B3913DBF73DE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/>
      <dgm:spPr/>
      <dgm:t>
        <a:bodyPr/>
        <a:lstStyle/>
        <a:p>
          <a:r>
            <a:rPr lang="pl-PL" dirty="0" smtClean="0"/>
            <a:t>M</a:t>
          </a:r>
          <a:endParaRPr lang="pl-PL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8835613-2D74-476B-BD04-595D0CE62BEA}" type="presOf" srcId="{C5686C20-3663-4B5D-AE2C-7E450C8A128B}" destId="{5A1F8B26-F243-4491-8DE1-88D09621E974}" srcOrd="0" destOrd="0" presId="urn:microsoft.com/office/officeart/2005/8/layout/default"/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BDE38003-EA3B-4A84-8DD4-9E9650F52461}" type="presOf" srcId="{42AB9812-ECC8-436D-8EAD-F4CE24209174}" destId="{42D3F664-5D3A-4020-9D94-DC64F0651814}" srcOrd="0" destOrd="0" presId="urn:microsoft.com/office/officeart/2005/8/layout/default"/>
    <dgm:cxn modelId="{3E6951F9-E99D-455C-9A95-B13E33F8EA25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/>
      <dgm:spPr/>
      <dgm:t>
        <a:bodyPr/>
        <a:lstStyle/>
        <a:p>
          <a:r>
            <a:rPr lang="pl-PL" dirty="0" smtClean="0"/>
            <a:t>1</a:t>
          </a:r>
          <a:endParaRPr lang="pl-PL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695756C-F361-4250-9FB4-4BBAE9F75955}" type="presOf" srcId="{C5686C20-3663-4B5D-AE2C-7E450C8A128B}" destId="{5A1F8B26-F243-4491-8DE1-88D09621E974}" srcOrd="0" destOrd="0" presId="urn:microsoft.com/office/officeart/2005/8/layout/default"/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8946FF47-AD76-45D6-AFFD-E0904B5062DE}" type="presOf" srcId="{42AB9812-ECC8-436D-8EAD-F4CE24209174}" destId="{42D3F664-5D3A-4020-9D94-DC64F0651814}" srcOrd="0" destOrd="0" presId="urn:microsoft.com/office/officeart/2005/8/layout/default"/>
    <dgm:cxn modelId="{E2F95180-F627-4957-9123-621AB6875077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2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/>
      <dgm:spPr/>
      <dgm:t>
        <a:bodyPr/>
        <a:lstStyle/>
        <a:p>
          <a:r>
            <a:rPr lang="pl-PL" dirty="0" smtClean="0"/>
            <a:t>2</a:t>
          </a:r>
          <a:endParaRPr lang="pl-PL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CB4A648-624E-48F3-975F-9914CFDA9D2D}" type="presOf" srcId="{C5686C20-3663-4B5D-AE2C-7E450C8A128B}" destId="{5A1F8B26-F243-4491-8DE1-88D09621E974}" srcOrd="0" destOrd="0" presId="urn:microsoft.com/office/officeart/2005/8/layout/default"/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E72D3D5C-2E8B-466F-98FB-9284FEF1090D}" type="presOf" srcId="{42AB9812-ECC8-436D-8EAD-F4CE24209174}" destId="{42D3F664-5D3A-4020-9D94-DC64F0651814}" srcOrd="0" destOrd="0" presId="urn:microsoft.com/office/officeart/2005/8/layout/default"/>
    <dgm:cxn modelId="{AAF6DF6D-EEED-4A5E-ABE8-98C4B0DB2193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3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ECA8EDA-1DC9-475B-8F60-C0DC95D64B52}" type="doc">
      <dgm:prSet loTypeId="urn:microsoft.com/office/officeart/2005/8/layout/hProcess3" loCatId="process" qsTypeId="urn:microsoft.com/office/officeart/2005/8/quickstyle/simple3" qsCatId="simple" csTypeId="urn:microsoft.com/office/officeart/2005/8/colors/accent0_1" csCatId="mainScheme" phldr="0"/>
      <dgm:spPr/>
    </dgm:pt>
    <dgm:pt modelId="{BB8C6FBB-1B37-4D15-B405-D094852D8602}" type="pres">
      <dgm:prSet presAssocID="{4ECA8EDA-1DC9-475B-8F60-C0DC95D64B52}" presName="Name0" presStyleCnt="0">
        <dgm:presLayoutVars>
          <dgm:dir/>
          <dgm:animLvl val="lvl"/>
          <dgm:resizeHandles val="exact"/>
        </dgm:presLayoutVars>
      </dgm:prSet>
      <dgm:spPr/>
    </dgm:pt>
    <dgm:pt modelId="{C8E9A7D3-4CD2-4F63-8CB9-7F4B5127E054}" type="pres">
      <dgm:prSet presAssocID="{4ECA8EDA-1DC9-475B-8F60-C0DC95D64B52}" presName="dummy" presStyleCnt="0"/>
      <dgm:spPr/>
    </dgm:pt>
    <dgm:pt modelId="{F936105B-14C3-4D4B-A879-11EABB91C23E}" type="pres">
      <dgm:prSet presAssocID="{4ECA8EDA-1DC9-475B-8F60-C0DC95D64B52}" presName="linH" presStyleCnt="0"/>
      <dgm:spPr/>
    </dgm:pt>
    <dgm:pt modelId="{FDCD6524-8213-473E-9346-13B72089C0F7}" type="pres">
      <dgm:prSet presAssocID="{4ECA8EDA-1DC9-475B-8F60-C0DC95D64B52}" presName="padding1" presStyleCnt="0"/>
      <dgm:spPr/>
    </dgm:pt>
    <dgm:pt modelId="{4D632D62-641F-41AB-A220-4FA878317F4B}" type="pres">
      <dgm:prSet presAssocID="{4ECA8EDA-1DC9-475B-8F60-C0DC95D64B52}" presName="padding2" presStyleCnt="0"/>
      <dgm:spPr/>
    </dgm:pt>
    <dgm:pt modelId="{213D324A-A187-475B-B7BF-619C34743662}" type="pres">
      <dgm:prSet presAssocID="{4ECA8EDA-1DC9-475B-8F60-C0DC95D64B52}" presName="negArrow" presStyleCnt="0"/>
      <dgm:spPr/>
    </dgm:pt>
    <dgm:pt modelId="{B65C5CD4-8872-4E11-B0DC-C9D0A903DDEF}" type="pres">
      <dgm:prSet presAssocID="{4ECA8EDA-1DC9-475B-8F60-C0DC95D64B52}" presName="backgroundArrow" presStyleLbl="node1" presStyleIdx="0" presStyleCnt="1" custAng="0" custLinFactNeighborX="2403" custLinFactNeighborY="21437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pl-PL"/>
        </a:p>
      </dgm:t>
    </dgm:pt>
  </dgm:ptLst>
  <dgm:cxnLst>
    <dgm:cxn modelId="{AD767162-8B23-4295-AA7A-2B5351B8C4D3}" type="presOf" srcId="{4ECA8EDA-1DC9-475B-8F60-C0DC95D64B52}" destId="{BB8C6FBB-1B37-4D15-B405-D094852D8602}" srcOrd="0" destOrd="0" presId="urn:microsoft.com/office/officeart/2005/8/layout/hProcess3"/>
    <dgm:cxn modelId="{D570B43A-DCF7-44B0-8F35-CAC204EADED8}" type="presParOf" srcId="{BB8C6FBB-1B37-4D15-B405-D094852D8602}" destId="{C8E9A7D3-4CD2-4F63-8CB9-7F4B5127E054}" srcOrd="0" destOrd="0" presId="urn:microsoft.com/office/officeart/2005/8/layout/hProcess3"/>
    <dgm:cxn modelId="{3D8F521D-F3C5-43B8-8026-65C63D462BF3}" type="presParOf" srcId="{BB8C6FBB-1B37-4D15-B405-D094852D8602}" destId="{F936105B-14C3-4D4B-A879-11EABB91C23E}" srcOrd="1" destOrd="0" presId="urn:microsoft.com/office/officeart/2005/8/layout/hProcess3"/>
    <dgm:cxn modelId="{42993911-19E6-401F-827D-B281D3383695}" type="presParOf" srcId="{F936105B-14C3-4D4B-A879-11EABB91C23E}" destId="{FDCD6524-8213-473E-9346-13B72089C0F7}" srcOrd="0" destOrd="0" presId="urn:microsoft.com/office/officeart/2005/8/layout/hProcess3"/>
    <dgm:cxn modelId="{0CDF21EA-CAB4-41FF-B81F-DED8BEA09990}" type="presParOf" srcId="{F936105B-14C3-4D4B-A879-11EABB91C23E}" destId="{4D632D62-641F-41AB-A220-4FA878317F4B}" srcOrd="1" destOrd="0" presId="urn:microsoft.com/office/officeart/2005/8/layout/hProcess3"/>
    <dgm:cxn modelId="{42B2CEAF-517F-4162-AD8C-6B9975AE7682}" type="presParOf" srcId="{F936105B-14C3-4D4B-A879-11EABB91C23E}" destId="{213D324A-A187-475B-B7BF-619C34743662}" srcOrd="2" destOrd="0" presId="urn:microsoft.com/office/officeart/2005/8/layout/hProcess3"/>
    <dgm:cxn modelId="{F875BBAB-6BFC-473A-B81B-9CAE92A1E84F}" type="presParOf" srcId="{F936105B-14C3-4D4B-A879-11EABB91C23E}" destId="{B65C5CD4-8872-4E11-B0DC-C9D0A903DDEF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3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C63168-28B8-468A-B744-3E1B1669FB8A}" type="doc">
      <dgm:prSet loTypeId="urn:microsoft.com/office/officeart/2005/8/layout/arrow5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pl-PL"/>
        </a:p>
      </dgm:t>
    </dgm:pt>
    <dgm:pt modelId="{7E2884B8-61E9-40A5-991E-515C2E9CAA48}">
      <dgm:prSet phldrT="[Tekst]"/>
      <dgm:spPr/>
      <dgm:t>
        <a:bodyPr/>
        <a:lstStyle/>
        <a:p>
          <a:r>
            <a:rPr lang="pl-PL" dirty="0" smtClean="0">
              <a:solidFill>
                <a:schemeClr val="bg1"/>
              </a:solidFill>
            </a:rPr>
            <a:t>FALSE</a:t>
          </a:r>
          <a:endParaRPr lang="pl-PL" dirty="0">
            <a:solidFill>
              <a:schemeClr val="bg1"/>
            </a:solidFill>
          </a:endParaRPr>
        </a:p>
      </dgm:t>
    </dgm:pt>
    <dgm:pt modelId="{B7BBF728-6008-4D63-965D-8F5ECCC3E2D0}" type="parTrans" cxnId="{D9B2925A-197B-4746-A502-5ABB51F95562}">
      <dgm:prSet/>
      <dgm:spPr/>
      <dgm:t>
        <a:bodyPr/>
        <a:lstStyle/>
        <a:p>
          <a:endParaRPr lang="pl-PL"/>
        </a:p>
      </dgm:t>
    </dgm:pt>
    <dgm:pt modelId="{DA4DFE63-9B00-4BDB-BDA4-191282072CC0}" type="sibTrans" cxnId="{D9B2925A-197B-4746-A502-5ABB51F95562}">
      <dgm:prSet/>
      <dgm:spPr/>
      <dgm:t>
        <a:bodyPr/>
        <a:lstStyle/>
        <a:p>
          <a:endParaRPr lang="pl-PL"/>
        </a:p>
      </dgm:t>
    </dgm:pt>
    <dgm:pt modelId="{4791D56B-8F3D-46AB-9A30-7A5BEB363ADD}" type="pres">
      <dgm:prSet presAssocID="{09C63168-28B8-468A-B744-3E1B1669FB8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007BC4A0-20FD-42E8-9A6D-51D2928CA440}" type="pres">
      <dgm:prSet presAssocID="{7E2884B8-61E9-40A5-991E-515C2E9CAA48}" presName="arrow" presStyleLbl="node1" presStyleIdx="0" presStyleCnt="1" custScaleX="174070" custScaleY="122806" custRadScaleRad="13721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9B2925A-197B-4746-A502-5ABB51F95562}" srcId="{09C63168-28B8-468A-B744-3E1B1669FB8A}" destId="{7E2884B8-61E9-40A5-991E-515C2E9CAA48}" srcOrd="0" destOrd="0" parTransId="{B7BBF728-6008-4D63-965D-8F5ECCC3E2D0}" sibTransId="{DA4DFE63-9B00-4BDB-BDA4-191282072CC0}"/>
    <dgm:cxn modelId="{6F540FE5-D955-459C-A75C-8AA431DBAA00}" type="presOf" srcId="{09C63168-28B8-468A-B744-3E1B1669FB8A}" destId="{4791D56B-8F3D-46AB-9A30-7A5BEB363ADD}" srcOrd="0" destOrd="0" presId="urn:microsoft.com/office/officeart/2005/8/layout/arrow5"/>
    <dgm:cxn modelId="{1E297DD4-BAD8-4055-B4F7-13E780EF7882}" type="presOf" srcId="{7E2884B8-61E9-40A5-991E-515C2E9CAA48}" destId="{007BC4A0-20FD-42E8-9A6D-51D2928CA440}" srcOrd="0" destOrd="0" presId="urn:microsoft.com/office/officeart/2005/8/layout/arrow5"/>
    <dgm:cxn modelId="{17F9F42B-A096-44F2-B6B0-2D02AA1B6620}" type="presParOf" srcId="{4791D56B-8F3D-46AB-9A30-7A5BEB363ADD}" destId="{007BC4A0-20FD-42E8-9A6D-51D2928CA440}" srcOrd="0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977EEF-7629-41FF-AC81-23A9BC09ED0C}">
      <dsp:nvSpPr>
        <dsp:cNvPr id="0" name=""/>
        <dsp:cNvSpPr/>
      </dsp:nvSpPr>
      <dsp:spPr>
        <a:xfrm>
          <a:off x="0" y="0"/>
          <a:ext cx="1579539" cy="360000"/>
        </a:xfrm>
        <a:prstGeom prst="right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408AC2-7EDB-4FA8-9B76-40A367239631}">
      <dsp:nvSpPr>
        <dsp:cNvPr id="0" name=""/>
        <dsp:cNvSpPr/>
      </dsp:nvSpPr>
      <dsp:spPr>
        <a:xfrm>
          <a:off x="131951" y="72051"/>
          <a:ext cx="1340448" cy="22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b="1" kern="1200" dirty="0" smtClean="0">
              <a:solidFill>
                <a:schemeClr val="bg1"/>
              </a:solidFill>
            </a:rPr>
            <a:t>TRUE</a:t>
          </a:r>
          <a:endParaRPr lang="pl-PL" sz="800" b="1" kern="1200" dirty="0">
            <a:solidFill>
              <a:schemeClr val="bg1"/>
            </a:solidFill>
          </a:endParaRPr>
        </a:p>
      </dsp:txBody>
      <dsp:txXfrm>
        <a:off x="131951" y="72051"/>
        <a:ext cx="1340448" cy="22375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977EEF-7629-41FF-AC81-23A9BC09ED0C}">
      <dsp:nvSpPr>
        <dsp:cNvPr id="0" name=""/>
        <dsp:cNvSpPr/>
      </dsp:nvSpPr>
      <dsp:spPr>
        <a:xfrm>
          <a:off x="4636" y="1"/>
          <a:ext cx="1579539" cy="360000"/>
        </a:xfrm>
        <a:prstGeom prst="right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408AC2-7EDB-4FA8-9B76-40A367239631}">
      <dsp:nvSpPr>
        <dsp:cNvPr id="0" name=""/>
        <dsp:cNvSpPr/>
      </dsp:nvSpPr>
      <dsp:spPr>
        <a:xfrm>
          <a:off x="131951" y="72051"/>
          <a:ext cx="1340448" cy="22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b="1" kern="1200" dirty="0" smtClean="0">
              <a:solidFill>
                <a:schemeClr val="bg1"/>
              </a:solidFill>
            </a:rPr>
            <a:t>TRUE</a:t>
          </a:r>
          <a:endParaRPr lang="pl-PL" sz="800" b="1" kern="1200" dirty="0">
            <a:solidFill>
              <a:schemeClr val="bg1"/>
            </a:solidFill>
          </a:endParaRPr>
        </a:p>
      </dsp:txBody>
      <dsp:txXfrm>
        <a:off x="131951" y="72051"/>
        <a:ext cx="1340448" cy="22375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977EEF-7629-41FF-AC81-23A9BC09ED0C}">
      <dsp:nvSpPr>
        <dsp:cNvPr id="0" name=""/>
        <dsp:cNvSpPr/>
      </dsp:nvSpPr>
      <dsp:spPr>
        <a:xfrm>
          <a:off x="4636" y="1"/>
          <a:ext cx="1579539" cy="360000"/>
        </a:xfrm>
        <a:prstGeom prst="right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408AC2-7EDB-4FA8-9B76-40A367239631}">
      <dsp:nvSpPr>
        <dsp:cNvPr id="0" name=""/>
        <dsp:cNvSpPr/>
      </dsp:nvSpPr>
      <dsp:spPr>
        <a:xfrm>
          <a:off x="131951" y="72051"/>
          <a:ext cx="1340448" cy="22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b="1" kern="1200" dirty="0" smtClean="0">
              <a:solidFill>
                <a:schemeClr val="bg1"/>
              </a:solidFill>
            </a:rPr>
            <a:t>TRUE</a:t>
          </a:r>
          <a:endParaRPr lang="pl-PL" sz="800" b="1" kern="1200" dirty="0">
            <a:solidFill>
              <a:schemeClr val="bg1"/>
            </a:solidFill>
          </a:endParaRPr>
        </a:p>
      </dsp:txBody>
      <dsp:txXfrm>
        <a:off x="131951" y="72051"/>
        <a:ext cx="1340448" cy="2237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96198" y="112"/>
          <a:ext cx="959730" cy="57583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err="1" smtClean="0"/>
            <a:t>famale</a:t>
          </a:r>
          <a:endParaRPr lang="pl-PL" sz="1800" kern="1200" dirty="0"/>
        </a:p>
      </dsp:txBody>
      <dsp:txXfrm>
        <a:off x="96198" y="112"/>
        <a:ext cx="959730" cy="57583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432052" y="900"/>
          <a:ext cx="1152129" cy="57516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err="1" smtClean="0"/>
            <a:t>male</a:t>
          </a:r>
          <a:endParaRPr lang="pl-PL" sz="1800" kern="1200" dirty="0"/>
        </a:p>
      </dsp:txBody>
      <dsp:txXfrm>
        <a:off x="432052" y="900"/>
        <a:ext cx="1152129" cy="57516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0" y="62637"/>
          <a:ext cx="631303" cy="37878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/>
            <a:t>F</a:t>
          </a:r>
          <a:endParaRPr lang="pl-PL" sz="1700" kern="1200" dirty="0"/>
        </a:p>
      </dsp:txBody>
      <dsp:txXfrm>
        <a:off x="0" y="62637"/>
        <a:ext cx="631303" cy="37878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0" y="62637"/>
          <a:ext cx="631303" cy="37878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/>
            <a:t>M</a:t>
          </a:r>
          <a:endParaRPr lang="pl-PL" sz="1700" kern="1200" dirty="0"/>
        </a:p>
      </dsp:txBody>
      <dsp:txXfrm>
        <a:off x="0" y="62637"/>
        <a:ext cx="631303" cy="37878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0" y="62637"/>
          <a:ext cx="631303" cy="37878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/>
            <a:t>1</a:t>
          </a:r>
          <a:endParaRPr lang="pl-PL" sz="1700" kern="1200" dirty="0"/>
        </a:p>
      </dsp:txBody>
      <dsp:txXfrm>
        <a:off x="0" y="62637"/>
        <a:ext cx="631303" cy="37878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0" y="62637"/>
          <a:ext cx="631303" cy="37878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/>
            <a:t>2</a:t>
          </a:r>
          <a:endParaRPr lang="pl-PL" sz="1700" kern="1200" dirty="0"/>
        </a:p>
      </dsp:txBody>
      <dsp:txXfrm>
        <a:off x="0" y="62637"/>
        <a:ext cx="631303" cy="37878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5C5CD4-8872-4E11-B0DC-C9D0A903DDEF}">
      <dsp:nvSpPr>
        <dsp:cNvPr id="0" name=""/>
        <dsp:cNvSpPr/>
      </dsp:nvSpPr>
      <dsp:spPr>
        <a:xfrm>
          <a:off x="1429" y="0"/>
          <a:ext cx="1462394" cy="216024"/>
        </a:xfrm>
        <a:prstGeom prst="rightArrow">
          <a:avLst/>
        </a:prstGeom>
        <a:gradFill rotWithShape="1">
          <a:gsLst>
            <a:gs pos="0">
              <a:schemeClr val="accent4">
                <a:shade val="45000"/>
                <a:satMod val="155000"/>
              </a:schemeClr>
            </a:gs>
            <a:gs pos="60000">
              <a:schemeClr val="accent4">
                <a:shade val="95000"/>
                <a:satMod val="150000"/>
              </a:schemeClr>
            </a:gs>
            <a:gs pos="100000">
              <a:schemeClr val="accent4"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7BC4A0-20FD-42E8-9A6D-51D2928CA440}">
      <dsp:nvSpPr>
        <dsp:cNvPr id="0" name=""/>
        <dsp:cNvSpPr/>
      </dsp:nvSpPr>
      <dsp:spPr>
        <a:xfrm>
          <a:off x="72006" y="0"/>
          <a:ext cx="815755" cy="575514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700" kern="1200" dirty="0" smtClean="0">
              <a:solidFill>
                <a:schemeClr val="bg1"/>
              </a:solidFill>
            </a:rPr>
            <a:t>FALSE</a:t>
          </a:r>
          <a:endParaRPr lang="pl-PL" sz="700" kern="1200" dirty="0">
            <a:solidFill>
              <a:schemeClr val="bg1"/>
            </a:solidFill>
          </a:endParaRPr>
        </a:p>
      </dsp:txBody>
      <dsp:txXfrm>
        <a:off x="72006" y="0"/>
        <a:ext cx="815755" cy="5755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C2459-FB6A-4651-B499-86B2CE28D60E}" type="datetimeFigureOut">
              <a:rPr lang="pl-PL" smtClean="0"/>
              <a:t>2011-11-22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34723-C1A6-4E22-8522-2F07684765D2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45CE9-1C96-47B7-9957-C0D3C311B70B}" type="datetimeFigureOut">
              <a:rPr lang="pl-PL" smtClean="0"/>
              <a:pPr/>
              <a:t>2011-11-22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60D2C-C5D3-4585-A531-816F19759AA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10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13</a:t>
            </a:fld>
            <a:endParaRPr lang="pl-P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14</a:t>
            </a:fld>
            <a:endParaRPr lang="pl-P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16</a:t>
            </a:fld>
            <a:endParaRPr lang="pl-P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17</a:t>
            </a:fld>
            <a:endParaRPr lang="pl-P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18</a:t>
            </a:fld>
            <a:endParaRPr lang="pl-P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19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20</a:t>
            </a:fld>
            <a:endParaRPr lang="pl-P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1200" dirty="0" smtClean="0"/>
              <a:t/>
            </a:r>
            <a:br>
              <a:rPr lang="pl-PL" sz="1200" dirty="0" smtClean="0"/>
            </a:br>
            <a:endParaRPr lang="pl-PL" sz="1200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21</a:t>
            </a:fld>
            <a:endParaRPr lang="pl-P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22</a:t>
            </a:fld>
            <a:endParaRPr lang="pl-P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23</a:t>
            </a:fld>
            <a:endParaRPr lang="pl-P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24</a:t>
            </a:fld>
            <a:endParaRPr lang="pl-P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25</a:t>
            </a:fld>
            <a:endParaRPr lang="pl-P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26</a:t>
            </a:fld>
            <a:endParaRPr lang="pl-P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27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pl-PL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1200" dirty="0" smtClean="0"/>
              <a:t/>
            </a:r>
            <a:br>
              <a:rPr lang="pl-PL" sz="1200" dirty="0" smtClean="0"/>
            </a:b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9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Prostokąt zaokrąglony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0" name="Podtytuł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zaokrąglony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Prostokąt zaokrąglony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Prostokąt z zaokrąglonym rogi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dirty="0" smtClean="0"/>
              <a:t>Kliknij ikonę, aby dodać obraz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Prostokąt zaokrąglony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Symbol zastępczy tytułu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6C5BCD-C39D-4152-9924-C2DAF7290BC9}" type="datetimeFigureOut">
              <a:rPr lang="pl-PL" smtClean="0"/>
              <a:pPr/>
              <a:t>2011-11-22</a:t>
            </a:fld>
            <a:endParaRPr lang="pl-PL" dirty="0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18" Type="http://schemas.openxmlformats.org/officeDocument/2006/relationships/diagramData" Target="../diagrams/data5.xml"/><Relationship Id="rId26" Type="http://schemas.openxmlformats.org/officeDocument/2006/relationships/diagramColors" Target="../diagrams/colors6.xml"/><Relationship Id="rId3" Type="http://schemas.openxmlformats.org/officeDocument/2006/relationships/diagramData" Target="../diagrams/data2.xml"/><Relationship Id="rId21" Type="http://schemas.openxmlformats.org/officeDocument/2006/relationships/diagramColors" Target="../diagrams/colors5.xml"/><Relationship Id="rId34" Type="http://schemas.openxmlformats.org/officeDocument/2006/relationships/diagramLayout" Target="../diagrams/layout8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5" Type="http://schemas.openxmlformats.org/officeDocument/2006/relationships/diagramQuickStyle" Target="../diagrams/quickStyle6.xml"/><Relationship Id="rId33" Type="http://schemas.openxmlformats.org/officeDocument/2006/relationships/diagramData" Target="../diagrams/data8.xml"/><Relationship Id="rId2" Type="http://schemas.openxmlformats.org/officeDocument/2006/relationships/notesSlide" Target="../notesSlides/notesSlide14.xml"/><Relationship Id="rId16" Type="http://schemas.openxmlformats.org/officeDocument/2006/relationships/diagramColors" Target="../diagrams/colors4.xml"/><Relationship Id="rId20" Type="http://schemas.openxmlformats.org/officeDocument/2006/relationships/diagramQuickStyle" Target="../diagrams/quickStyle5.xml"/><Relationship Id="rId29" Type="http://schemas.openxmlformats.org/officeDocument/2006/relationships/diagramLayout" Target="../diagrams/layout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24" Type="http://schemas.openxmlformats.org/officeDocument/2006/relationships/diagramLayout" Target="../diagrams/layout6.xml"/><Relationship Id="rId32" Type="http://schemas.microsoft.com/office/2007/relationships/diagramDrawing" Target="../diagrams/drawing7.xml"/><Relationship Id="rId37" Type="http://schemas.microsoft.com/office/2007/relationships/diagramDrawing" Target="../diagrams/drawing8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23" Type="http://schemas.openxmlformats.org/officeDocument/2006/relationships/diagramData" Target="../diagrams/data6.xml"/><Relationship Id="rId28" Type="http://schemas.openxmlformats.org/officeDocument/2006/relationships/diagramData" Target="../diagrams/data7.xml"/><Relationship Id="rId36" Type="http://schemas.openxmlformats.org/officeDocument/2006/relationships/diagramColors" Target="../diagrams/colors8.xml"/><Relationship Id="rId10" Type="http://schemas.openxmlformats.org/officeDocument/2006/relationships/diagramQuickStyle" Target="../diagrams/quickStyle3.xml"/><Relationship Id="rId19" Type="http://schemas.openxmlformats.org/officeDocument/2006/relationships/diagramLayout" Target="../diagrams/layout5.xml"/><Relationship Id="rId31" Type="http://schemas.openxmlformats.org/officeDocument/2006/relationships/diagramColors" Target="../diagrams/colors7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Relationship Id="rId22" Type="http://schemas.microsoft.com/office/2007/relationships/diagramDrawing" Target="../diagrams/drawing5.xml"/><Relationship Id="rId27" Type="http://schemas.microsoft.com/office/2007/relationships/diagramDrawing" Target="../diagrams/drawing6.xml"/><Relationship Id="rId30" Type="http://schemas.openxmlformats.org/officeDocument/2006/relationships/diagramQuickStyle" Target="../diagrams/quickStyle7.xml"/><Relationship Id="rId35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openxmlformats.org/officeDocument/2006/relationships/diagramData" Target="../diagrams/data11.xml"/><Relationship Id="rId18" Type="http://schemas.openxmlformats.org/officeDocument/2006/relationships/diagramData" Target="../diagrams/data12.xml"/><Relationship Id="rId3" Type="http://schemas.openxmlformats.org/officeDocument/2006/relationships/diagramData" Target="../diagrams/data9.xml"/><Relationship Id="rId21" Type="http://schemas.openxmlformats.org/officeDocument/2006/relationships/diagramColors" Target="../diagrams/colors12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17" Type="http://schemas.microsoft.com/office/2007/relationships/diagramDrawing" Target="../diagrams/drawing11.xml"/><Relationship Id="rId2" Type="http://schemas.openxmlformats.org/officeDocument/2006/relationships/notesSlide" Target="../notesSlides/notesSlide23.xml"/><Relationship Id="rId16" Type="http://schemas.openxmlformats.org/officeDocument/2006/relationships/diagramColors" Target="../diagrams/colors11.xml"/><Relationship Id="rId20" Type="http://schemas.openxmlformats.org/officeDocument/2006/relationships/diagramQuickStyle" Target="../diagrams/quickStyl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5" Type="http://schemas.openxmlformats.org/officeDocument/2006/relationships/diagramQuickStyle" Target="../diagrams/quickStyle11.xml"/><Relationship Id="rId10" Type="http://schemas.openxmlformats.org/officeDocument/2006/relationships/diagramQuickStyle" Target="../diagrams/quickStyle10.xml"/><Relationship Id="rId19" Type="http://schemas.openxmlformats.org/officeDocument/2006/relationships/diagramLayout" Target="../diagrams/layout12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Relationship Id="rId14" Type="http://schemas.openxmlformats.org/officeDocument/2006/relationships/diagramLayout" Target="../diagrams/layout11.xml"/><Relationship Id="rId22" Type="http://schemas.microsoft.com/office/2007/relationships/diagramDrawing" Target="../diagrams/drawing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09776" y="1668784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/>
            </a:r>
            <a:br>
              <a:rPr lang="pl-PL" dirty="0"/>
            </a:br>
            <a:r>
              <a:rPr lang="pl-PL" dirty="0">
                <a:solidFill>
                  <a:srgbClr val="0000FF"/>
                </a:solidFill>
              </a:rPr>
              <a:t/>
            </a:r>
            <a:br>
              <a:rPr lang="pl-PL" dirty="0">
                <a:solidFill>
                  <a:srgbClr val="0000FF"/>
                </a:solidFill>
              </a:rPr>
            </a:br>
            <a:r>
              <a:rPr lang="pl-PL" dirty="0" smtClean="0">
                <a:solidFill>
                  <a:srgbClr val="0000FF"/>
                </a:solidFill>
              </a:rPr>
              <a:t/>
            </a:r>
            <a:br>
              <a:rPr lang="pl-PL" dirty="0" smtClean="0">
                <a:solidFill>
                  <a:srgbClr val="0000FF"/>
                </a:solidFill>
              </a:rPr>
            </a:br>
            <a:r>
              <a:rPr lang="pl-PL" dirty="0" smtClean="0">
                <a:solidFill>
                  <a:srgbClr val="0000FF"/>
                </a:solidFill>
              </a:rPr>
              <a:t/>
            </a:r>
            <a:br>
              <a:rPr lang="pl-PL" dirty="0" smtClean="0">
                <a:solidFill>
                  <a:srgbClr val="0000FF"/>
                </a:solidFill>
              </a:rPr>
            </a:br>
            <a:r>
              <a:rPr lang="pl-PL" dirty="0" smtClean="0">
                <a:solidFill>
                  <a:srgbClr val="0000FF"/>
                </a:solidFill>
              </a:rPr>
              <a:t/>
            </a:r>
            <a:br>
              <a:rPr lang="pl-PL" dirty="0" smtClean="0">
                <a:solidFill>
                  <a:srgbClr val="0000FF"/>
                </a:solidFill>
              </a:rPr>
            </a:br>
            <a:r>
              <a:rPr lang="pl-PL" dirty="0" smtClean="0">
                <a:solidFill>
                  <a:srgbClr val="0000FF"/>
                </a:solidFill>
              </a:rPr>
              <a:t/>
            </a:r>
            <a:br>
              <a:rPr lang="pl-PL" dirty="0" smtClean="0">
                <a:solidFill>
                  <a:srgbClr val="0000FF"/>
                </a:solidFill>
              </a:rPr>
            </a:br>
            <a:r>
              <a:rPr lang="pl-PL" sz="3600" b="1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Transforming</a:t>
            </a:r>
            <a:r>
              <a:rPr lang="pl-PL" sz="36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3600" b="1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administrative</a:t>
            </a:r>
            <a:r>
              <a:rPr lang="pl-PL" sz="36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 to </a:t>
            </a:r>
            <a:r>
              <a:rPr lang="pl-PL" sz="3600" b="1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statistical</a:t>
            </a:r>
            <a:r>
              <a:rPr lang="pl-PL" sz="36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pl-PL" sz="3600" b="1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using</a:t>
            </a:r>
            <a:r>
              <a:rPr lang="pl-PL" sz="36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ETL </a:t>
            </a:r>
            <a:r>
              <a:rPr lang="pl-PL" sz="3600" b="1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tools</a:t>
            </a:r>
            <a:endParaRPr lang="pl-PL" sz="3600" dirty="0">
              <a:solidFill>
                <a:srgbClr val="003399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99592" y="4365104"/>
            <a:ext cx="7406640" cy="108012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data used in the Agricultural Census 2010 and the National Census 2011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pl-PL" sz="2400" dirty="0" smtClean="0"/>
              <a:t>– </a:t>
            </a:r>
            <a:r>
              <a:rPr lang="pl-PL" sz="2400" dirty="0" err="1" smtClean="0"/>
              <a:t>examples</a:t>
            </a:r>
            <a:r>
              <a:rPr lang="pl-PL" sz="2400" dirty="0" smtClean="0"/>
              <a:t> </a:t>
            </a:r>
            <a:endParaRPr lang="en-US" sz="2400" dirty="0"/>
          </a:p>
        </p:txBody>
      </p:sp>
      <p:pic>
        <p:nvPicPr>
          <p:cNvPr id="1031" name="Picture 7" descr="http://www.stat.gov.pl/prezydencja2/images/logo_gus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995936" y="620688"/>
            <a:ext cx="1016000" cy="842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ymbol zastępczy zawartości 2"/>
          <p:cNvSpPr txBox="1">
            <a:spLocks/>
          </p:cNvSpPr>
          <p:nvPr/>
        </p:nvSpPr>
        <p:spPr>
          <a:xfrm>
            <a:off x="683568" y="1700808"/>
            <a:ext cx="7848872" cy="561662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lang="pl-PL" sz="2600" i="1" dirty="0" smtClean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kumimoji="0" lang="pl-PL" sz="2600" b="0" i="1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223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Wingdings 2"/>
              <a:buNone/>
              <a:tabLst/>
              <a:defRPr/>
            </a:pPr>
            <a:endParaRPr kumimoji="0" lang="pl-PL" sz="3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92888" cy="1080120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</a:rPr>
              <a:t/>
            </a:r>
            <a:br>
              <a:rPr lang="pl-PL" dirty="0" smtClean="0">
                <a:solidFill>
                  <a:srgbClr val="003399"/>
                </a:solidFill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profiling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25" name="Symbol zastępczy zawartości 23"/>
          <p:cNvGraphicFramePr>
            <a:graphicFrameLocks/>
          </p:cNvGraphicFramePr>
          <p:nvPr/>
        </p:nvGraphicFramePr>
        <p:xfrm>
          <a:off x="2123728" y="4341102"/>
          <a:ext cx="1728192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1556792"/>
            <a:ext cx="8352928" cy="461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04800" dist="292100" dir="3000000" algn="ctr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29816"/>
            <a:ext cx="7992888" cy="99898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standardization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parsing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examples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467544" y="1988840"/>
          <a:ext cx="5544616" cy="79208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480486"/>
                <a:gridCol w="3064130"/>
              </a:tblGrid>
              <a:tr h="1980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 err="1" smtClean="0">
                          <a:latin typeface="Arial" pitchFamily="34" charset="0"/>
                          <a:cs typeface="Arial" pitchFamily="34" charset="0"/>
                        </a:rPr>
                        <a:t>Incorrect</a:t>
                      </a:r>
                      <a:r>
                        <a:rPr lang="pl-PL" sz="1000" dirty="0" smtClean="0">
                          <a:latin typeface="Arial" pitchFamily="34" charset="0"/>
                          <a:cs typeface="Arial" pitchFamily="34" charset="0"/>
                        </a:rPr>
                        <a:t> data format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Format </a:t>
                      </a:r>
                      <a:r>
                        <a:rPr lang="pl-PL" sz="1000" dirty="0" err="1" smtClean="0">
                          <a:latin typeface="Arial" pitchFamily="34" charset="0"/>
                          <a:cs typeface="Arial" pitchFamily="34" charset="0"/>
                        </a:rPr>
                        <a:t>after</a:t>
                      </a:r>
                      <a:r>
                        <a:rPr lang="pl-PL" sz="10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pl-PL" sz="1000" baseline="0" dirty="0" err="1" smtClean="0">
                          <a:latin typeface="Arial" pitchFamily="34" charset="0"/>
                          <a:cs typeface="Arial" pitchFamily="34" charset="0"/>
                        </a:rPr>
                        <a:t>standardization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980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1985-02-21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19850221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80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1985.02.21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19850221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80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1985 02 21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19850221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467545" y="3212976"/>
          <a:ext cx="5472608" cy="103100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352056"/>
                <a:gridCol w="1094522"/>
                <a:gridCol w="1030138"/>
                <a:gridCol w="1995892"/>
              </a:tblGrid>
              <a:tr h="195737">
                <a:tc>
                  <a:txBody>
                    <a:bodyPr/>
                    <a:lstStyle/>
                    <a:p>
                      <a:pPr rtl="0"/>
                      <a:r>
                        <a:rPr lang="pl-PL" sz="1000" dirty="0" err="1" smtClean="0"/>
                        <a:t>Voivodeship</a:t>
                      </a:r>
                      <a:endParaRPr lang="pl-PL" sz="1000" dirty="0"/>
                    </a:p>
                  </a:txBody>
                  <a:tcPr marL="62972" marR="62972" marT="31486" marB="314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City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972" marR="62972" marT="31486" marB="314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Street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972" marR="62972" marT="31486" marB="314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Place of </a:t>
                      </a:r>
                      <a:r>
                        <a:rPr lang="pl-PL" sz="1000" b="0" dirty="0" err="1" smtClean="0">
                          <a:latin typeface="Arial" pitchFamily="34" charset="0"/>
                          <a:cs typeface="Arial" pitchFamily="34" charset="0"/>
                        </a:rPr>
                        <a:t>birth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972" marR="62972" marT="31486" marB="31486"/>
                </a:tc>
              </a:tr>
              <a:tr h="180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>
                          <a:latin typeface="Arial" pitchFamily="34" charset="0"/>
                          <a:cs typeface="Arial" pitchFamily="34" charset="0"/>
                        </a:rPr>
                        <a:t>MAZOWQIECKIE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WARZSWA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ul. DŁUGA 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>
                          <a:latin typeface="Arial" pitchFamily="34" charset="0"/>
                          <a:cs typeface="Arial" pitchFamily="34" charset="0"/>
                        </a:rPr>
                        <a:t>LONDYN - ANGLIA</a:t>
                      </a:r>
                      <a:endParaRPr lang="pl-PL" sz="10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</a:tr>
              <a:tr h="180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>
                          <a:latin typeface="Arial" pitchFamily="34" charset="0"/>
                          <a:cs typeface="Arial" pitchFamily="34" charset="0"/>
                        </a:rPr>
                        <a:t>MAZPWOECKIE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err="1" smtClean="0">
                          <a:latin typeface="Arial" pitchFamily="34" charset="0"/>
                          <a:cs typeface="Arial" pitchFamily="34" charset="0"/>
                        </a:rPr>
                        <a:t>WARS-AWA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Ulica DŁUUGA 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>
                          <a:latin typeface="Arial" pitchFamily="34" charset="0"/>
                          <a:cs typeface="Arial" pitchFamily="34" charset="0"/>
                        </a:rPr>
                        <a:t>LONDYN – WLK BRYTANIA</a:t>
                      </a:r>
                      <a:endParaRPr lang="pl-PL" sz="10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</a:tr>
              <a:tr h="245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>
                          <a:latin typeface="Arial" pitchFamily="34" charset="0"/>
                          <a:cs typeface="Arial" pitchFamily="34" charset="0"/>
                        </a:rPr>
                        <a:t>ZAZOWIEVCKIE</a:t>
                      </a:r>
                      <a:endParaRPr lang="pl-PL" sz="10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AWRSZAWA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DLUGAA 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>
                          <a:latin typeface="Arial" pitchFamily="34" charset="0"/>
                          <a:cs typeface="Arial" pitchFamily="34" charset="0"/>
                        </a:rPr>
                        <a:t>LONDYN/CHELSEA</a:t>
                      </a:r>
                      <a:endParaRPr lang="pl-PL" sz="10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</a:tr>
              <a:tr h="200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>
                          <a:latin typeface="Arial" pitchFamily="34" charset="0"/>
                          <a:cs typeface="Arial" pitchFamily="34" charset="0"/>
                        </a:rPr>
                        <a:t>MZAOWIECIE</a:t>
                      </a:r>
                      <a:endParaRPr lang="pl-PL" sz="10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WARSZAAAWA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DŁUGA</a:t>
                      </a:r>
                      <a:r>
                        <a:rPr lang="pl-PL" sz="1000" b="0" baseline="0" dirty="0" smtClean="0">
                          <a:latin typeface="Arial" pitchFamily="34" charset="0"/>
                          <a:cs typeface="Arial" pitchFamily="34" charset="0"/>
                        </a:rPr>
                        <a:t> (ul.) 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>
                          <a:latin typeface="Arial" pitchFamily="34" charset="0"/>
                          <a:cs typeface="Arial" pitchFamily="34" charset="0"/>
                        </a:rPr>
                        <a:t>LONDYN BRIDGE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</a:tr>
            </a:tbl>
          </a:graphicData>
        </a:graphic>
      </p:graphicFrame>
      <p:cxnSp>
        <p:nvCxnSpPr>
          <p:cNvPr id="7" name="Łącznik prosty ze strzałką 6"/>
          <p:cNvCxnSpPr/>
          <p:nvPr/>
        </p:nvCxnSpPr>
        <p:spPr>
          <a:xfrm>
            <a:off x="4139952" y="4293096"/>
            <a:ext cx="720080" cy="504056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2987824" y="4941168"/>
          <a:ext cx="5040560" cy="48768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260140"/>
                <a:gridCol w="994847"/>
                <a:gridCol w="596908"/>
                <a:gridCol w="748505"/>
                <a:gridCol w="1440160"/>
              </a:tblGrid>
              <a:tr h="144016">
                <a:tc>
                  <a:txBody>
                    <a:bodyPr/>
                    <a:lstStyle/>
                    <a:p>
                      <a:pPr rtl="0"/>
                      <a:r>
                        <a:rPr lang="pl-PL" sz="1000" dirty="0" err="1" smtClean="0"/>
                        <a:t>Voivodeship</a:t>
                      </a:r>
                      <a:endParaRPr lang="pl-P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latin typeface="Arial" pitchFamily="34" charset="0"/>
                          <a:cs typeface="Arial" pitchFamily="34" charset="0"/>
                        </a:rPr>
                        <a:t>City</a:t>
                      </a:r>
                      <a:endParaRPr lang="pl-PL" sz="10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 err="1" smtClean="0">
                          <a:latin typeface="Arial" pitchFamily="34" charset="0"/>
                          <a:cs typeface="Arial" pitchFamily="34" charset="0"/>
                        </a:rPr>
                        <a:t>Prefix</a:t>
                      </a:r>
                      <a:endParaRPr lang="pl-PL" sz="10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latin typeface="Arial" pitchFamily="34" charset="0"/>
                          <a:cs typeface="Arial" pitchFamily="34" charset="0"/>
                        </a:rPr>
                        <a:t>Street</a:t>
                      </a:r>
                      <a:endParaRPr lang="pl-PL" sz="10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latin typeface="Arial" pitchFamily="34" charset="0"/>
                          <a:cs typeface="Arial" pitchFamily="34" charset="0"/>
                        </a:rPr>
                        <a:t>Place of </a:t>
                      </a:r>
                      <a:r>
                        <a:rPr lang="pl-PL" sz="1000" dirty="0" err="1" smtClean="0">
                          <a:latin typeface="Arial" pitchFamily="34" charset="0"/>
                          <a:cs typeface="Arial" pitchFamily="34" charset="0"/>
                        </a:rPr>
                        <a:t>birth</a:t>
                      </a:r>
                      <a:endParaRPr lang="pl-PL" sz="10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18688">
                <a:tc>
                  <a:txBody>
                    <a:bodyPr/>
                    <a:lstStyle/>
                    <a:p>
                      <a:r>
                        <a:rPr lang="pl-PL" sz="1000" kern="1200" dirty="0" smtClean="0">
                          <a:latin typeface="Arial" pitchFamily="34" charset="0"/>
                          <a:cs typeface="Arial" pitchFamily="34" charset="0"/>
                        </a:rPr>
                        <a:t>MAZOWIECKIE</a:t>
                      </a:r>
                      <a:endParaRPr lang="pl-PL" sz="1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kern="1200" dirty="0" smtClean="0">
                          <a:latin typeface="Arial" pitchFamily="34" charset="0"/>
                          <a:cs typeface="Arial" pitchFamily="34" charset="0"/>
                        </a:rPr>
                        <a:t>WARSZAWA</a:t>
                      </a:r>
                      <a:endParaRPr lang="pl-PL" sz="1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latin typeface="Arial" pitchFamily="34" charset="0"/>
                          <a:cs typeface="Arial" pitchFamily="34" charset="0"/>
                        </a:rPr>
                        <a:t>UL</a:t>
                      </a:r>
                      <a:endParaRPr lang="pl-PL" sz="1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kern="1200" dirty="0" smtClean="0">
                          <a:latin typeface="Arial" pitchFamily="34" charset="0"/>
                          <a:cs typeface="Arial" pitchFamily="34" charset="0"/>
                        </a:rPr>
                        <a:t>DŁUGA</a:t>
                      </a:r>
                      <a:endParaRPr lang="pl-PL" sz="1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kern="1200" dirty="0" smtClean="0">
                          <a:latin typeface="Arial" pitchFamily="34" charset="0"/>
                          <a:cs typeface="Arial" pitchFamily="34" charset="0"/>
                        </a:rPr>
                        <a:t>LONDYN</a:t>
                      </a:r>
                      <a:endParaRPr lang="pl-PL" sz="1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Symbol zastępczy zawartości 13"/>
          <p:cNvSpPr>
            <a:spLocks noGrp="1"/>
          </p:cNvSpPr>
          <p:nvPr>
            <p:ph idx="1"/>
          </p:nvPr>
        </p:nvSpPr>
        <p:spPr>
          <a:xfrm>
            <a:off x="539552" y="6237312"/>
            <a:ext cx="8183880" cy="209184"/>
          </a:xfrm>
        </p:spPr>
        <p:txBody>
          <a:bodyPr>
            <a:normAutofit fontScale="25000" lnSpcReduction="20000"/>
          </a:bodyPr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 flipV="1">
            <a:off x="502920" y="476672"/>
            <a:ext cx="8183880" cy="53680"/>
          </a:xfrm>
        </p:spPr>
        <p:txBody>
          <a:bodyPr>
            <a:normAutofit fontScale="25000" lnSpcReduction="20000"/>
          </a:bodyPr>
          <a:lstStyle/>
          <a:p>
            <a:endParaRPr lang="pl-PL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1648" y="1423311"/>
            <a:ext cx="1982120" cy="4819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57200" dist="292100" dir="2640000" algn="ctr" rotWithShape="0">
              <a:srgbClr val="000000">
                <a:alpha val="44000"/>
              </a:srgbClr>
            </a:outerShdw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764704"/>
            <a:ext cx="2818762" cy="56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57200" dist="292100" dir="2640000" algn="ctr" rotWithShape="0">
              <a:srgbClr val="000000">
                <a:alpha val="44000"/>
              </a:srgbClr>
            </a:outerShdw>
          </a:effec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92888" cy="1152128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schemes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examples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 b="60995"/>
          <a:stretch>
            <a:fillRect/>
          </a:stretch>
        </p:blipFill>
        <p:spPr bwMode="auto">
          <a:xfrm>
            <a:off x="2123728" y="2564904"/>
            <a:ext cx="357456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79400" dist="292100" dir="1680000" algn="ctr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exemples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: report data </a:t>
            </a:r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cleaning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dirty="0">
              <a:solidFill>
                <a:srgbClr val="7030A0"/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755576" y="1484781"/>
          <a:ext cx="7416825" cy="4392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695"/>
                <a:gridCol w="1083356"/>
                <a:gridCol w="837520"/>
                <a:gridCol w="741683"/>
                <a:gridCol w="741683"/>
                <a:gridCol w="834393"/>
                <a:gridCol w="834393"/>
                <a:gridCol w="927102"/>
              </a:tblGrid>
              <a:tr h="5383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Description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Before</a:t>
                      </a:r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cleaning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After</a:t>
                      </a:r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cleaning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4080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Group of</a:t>
                      </a:r>
                      <a:r>
                        <a:rPr lang="pl-PL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0" i="0" u="none" strike="noStrike" baseline="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variables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Variable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Inorrect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Inorrect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5611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incorrect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 %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incorect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 %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l-PL" sz="1000" dirty="0" err="1" smtClean="0">
                          <a:latin typeface="+mn-lt"/>
                        </a:rPr>
                        <a:t>Address</a:t>
                      </a:r>
                      <a:r>
                        <a:rPr lang="pl-PL" sz="1000" dirty="0" smtClean="0">
                          <a:latin typeface="+mn-lt"/>
                        </a:rPr>
                        <a:t> of permanent </a:t>
                      </a:r>
                      <a:r>
                        <a:rPr lang="pl-PL" sz="1000" dirty="0" err="1" smtClean="0">
                          <a:latin typeface="+mn-lt"/>
                        </a:rPr>
                        <a:t>residence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COMMUNITY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4320724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428469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9,92%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4316061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72797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1,69%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4353209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207399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4,77%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4352983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43086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0,99%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STREET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3514154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573899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16,34%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3440932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125392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3,65%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PREFIX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108551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FF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l-PL" sz="1000" dirty="0" err="1" smtClean="0">
                          <a:latin typeface="+mn-lt"/>
                        </a:rPr>
                        <a:t>Address</a:t>
                      </a:r>
                      <a:r>
                        <a:rPr lang="pl-PL" sz="1000" dirty="0" smtClean="0">
                          <a:latin typeface="+mn-lt"/>
                        </a:rPr>
                        <a:t> of </a:t>
                      </a:r>
                      <a:r>
                        <a:rPr lang="pl-PL" sz="1000" dirty="0" err="1" smtClean="0">
                          <a:latin typeface="+mn-lt"/>
                        </a:rPr>
                        <a:t>residence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COMMUNITY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739088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100282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13,57%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738717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11666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1,58%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742388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30644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4,13%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742336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6344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0,86%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STREET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607939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102725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16,90%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593370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FF0000"/>
                          </a:solidFill>
                          <a:latin typeface="+mn-lt"/>
                        </a:rPr>
                        <a:t>21012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3,55%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PREFIX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18416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Corresponding</a:t>
                      </a:r>
                      <a:r>
                        <a:rPr lang="pl-PL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0" i="0" u="none" strike="noStrike" baseline="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address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COMMUNITY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2005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6,59%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FF0000"/>
                          </a:solidFill>
                          <a:latin typeface="+mn-lt"/>
                        </a:rPr>
                        <a:t>2005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FF0000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1,50%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448791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21678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4,84%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448704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FF0000"/>
                          </a:solidFill>
                          <a:latin typeface="+mn-lt"/>
                        </a:rPr>
                        <a:t>4796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1,07%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STREET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377849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64871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17,17%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374220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FF0000"/>
                          </a:solidFill>
                          <a:latin typeface="+mn-lt"/>
                        </a:rPr>
                        <a:t>20575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5,50%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PREFIX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11192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Personal</a:t>
                      </a:r>
                      <a:r>
                        <a:rPr lang="pl-PL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Data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NAME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4355764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7208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0,17%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4355757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5534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0,13%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ymbol zastępczy zawartości 2"/>
          <p:cNvSpPr txBox="1">
            <a:spLocks/>
          </p:cNvSpPr>
          <p:nvPr/>
        </p:nvSpPr>
        <p:spPr>
          <a:xfrm>
            <a:off x="683568" y="1700808"/>
            <a:ext cx="7848872" cy="561662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lang="pl-PL" sz="2600" i="1" dirty="0" smtClean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kumimoji="0" lang="pl-PL" sz="2600" b="0" i="1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223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Wingdings 2"/>
              <a:buNone/>
              <a:tabLst/>
              <a:defRPr/>
            </a:pPr>
            <a:endParaRPr kumimoji="0" lang="pl-PL" sz="3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92888" cy="1152128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</a:rPr>
              <a:t/>
            </a:r>
            <a:br>
              <a:rPr lang="pl-PL" dirty="0" smtClean="0">
                <a:solidFill>
                  <a:srgbClr val="003399"/>
                </a:solidFill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conversion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gender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variables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24" name="Symbol zastępczy zawartości 23"/>
          <p:cNvGraphicFramePr>
            <a:graphicFrameLocks noGrp="1"/>
          </p:cNvGraphicFramePr>
          <p:nvPr>
            <p:ph idx="1"/>
          </p:nvPr>
        </p:nvGraphicFramePr>
        <p:xfrm>
          <a:off x="2699793" y="2780928"/>
          <a:ext cx="1152127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5" name="Symbol zastępczy zawartości 23"/>
          <p:cNvGraphicFramePr>
            <a:graphicFrameLocks/>
          </p:cNvGraphicFramePr>
          <p:nvPr/>
        </p:nvGraphicFramePr>
        <p:xfrm>
          <a:off x="2123728" y="4053070"/>
          <a:ext cx="1728192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7" name="Symbol zastępczy zawartości 23"/>
          <p:cNvGraphicFramePr>
            <a:graphicFrameLocks/>
          </p:cNvGraphicFramePr>
          <p:nvPr/>
        </p:nvGraphicFramePr>
        <p:xfrm>
          <a:off x="3220617" y="3453003"/>
          <a:ext cx="631303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8" name="Symbol zastępczy zawartości 23"/>
          <p:cNvGraphicFramePr>
            <a:graphicFrameLocks/>
          </p:cNvGraphicFramePr>
          <p:nvPr/>
        </p:nvGraphicFramePr>
        <p:xfrm>
          <a:off x="3220617" y="4725144"/>
          <a:ext cx="631303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9" name="Symbol zastępczy zawartości 23"/>
          <p:cNvGraphicFramePr>
            <a:graphicFrameLocks/>
          </p:cNvGraphicFramePr>
          <p:nvPr/>
        </p:nvGraphicFramePr>
        <p:xfrm>
          <a:off x="5668889" y="4293096"/>
          <a:ext cx="631303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30" name="Symbol zastępczy zawartości 23"/>
          <p:cNvGraphicFramePr>
            <a:graphicFrameLocks/>
          </p:cNvGraphicFramePr>
          <p:nvPr/>
        </p:nvGraphicFramePr>
        <p:xfrm>
          <a:off x="5652120" y="3068960"/>
          <a:ext cx="631303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53" name="Diagram 52"/>
          <p:cNvGraphicFramePr/>
          <p:nvPr/>
        </p:nvGraphicFramePr>
        <p:xfrm>
          <a:off x="3995936" y="3212976"/>
          <a:ext cx="1463824" cy="21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3" r:lo="rId34" r:qs="rId35" r:cs="rId36"/>
          </a:graphicData>
        </a:graphic>
      </p:graphicFrame>
      <p:sp>
        <p:nvSpPr>
          <p:cNvPr id="55" name="Strzałka w prawo 54"/>
          <p:cNvSpPr/>
          <p:nvPr/>
        </p:nvSpPr>
        <p:spPr>
          <a:xfrm>
            <a:off x="3973702" y="4437112"/>
            <a:ext cx="1462394" cy="216024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B65C5CD4-8872-4E11-B0DC-C9D0A903D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">
                                            <p:graphicEl>
                                              <a:dgm id="{B65C5CD4-8872-4E11-B0DC-C9D0A903DD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AsOne/>
      </p:bldGraphic>
      <p:bldGraphic spid="25" grpId="0">
        <p:bldAsOne/>
      </p:bldGraphic>
      <p:bldGraphic spid="27" grpId="0">
        <p:bldAsOne/>
      </p:bldGraphic>
      <p:bldGraphic spid="28" grpId="0">
        <p:bldAsOne/>
      </p:bldGraphic>
      <p:bldGraphic spid="29" grpId="0">
        <p:bldAsOne/>
      </p:bldGraphic>
      <p:bldGraphic spid="30" grpId="0">
        <p:bldAsOne/>
      </p:bldGraphic>
      <p:bldGraphic spid="53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ymbol zastępczy zawartości 2"/>
          <p:cNvSpPr txBox="1">
            <a:spLocks/>
          </p:cNvSpPr>
          <p:nvPr/>
        </p:nvSpPr>
        <p:spPr>
          <a:xfrm>
            <a:off x="683568" y="1700808"/>
            <a:ext cx="7848872" cy="561662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lang="pl-PL" sz="2600" i="1" dirty="0" smtClean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kumimoji="0" lang="pl-PL" sz="2600" b="0" i="1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223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Wingdings 2"/>
              <a:buNone/>
              <a:tabLst/>
              <a:defRPr/>
            </a:pPr>
            <a:endParaRPr kumimoji="0" lang="pl-PL" sz="3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92888" cy="1008112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</a:rPr>
              <a:t/>
            </a:r>
            <a:br>
              <a:rPr lang="pl-PL" dirty="0" smtClean="0">
                <a:solidFill>
                  <a:srgbClr val="003399"/>
                </a:solidFill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conversion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marital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status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variable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16" name="Tabela 15"/>
          <p:cNvGraphicFramePr>
            <a:graphicFrameLocks noGrp="1"/>
          </p:cNvGraphicFramePr>
          <p:nvPr/>
        </p:nvGraphicFramePr>
        <p:xfrm>
          <a:off x="3419872" y="3068960"/>
          <a:ext cx="2304255" cy="20955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94645"/>
                <a:gridCol w="1709610"/>
              </a:tblGrid>
              <a:tr h="19050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pl-PL" sz="1000" u="none" strike="noStrike" dirty="0" err="1" smtClean="0"/>
                        <a:t>Family</a:t>
                      </a:r>
                      <a:r>
                        <a:rPr lang="pl-PL" sz="1000" u="none" strike="noStrike" dirty="0" smtClean="0"/>
                        <a:t> </a:t>
                      </a:r>
                      <a:r>
                        <a:rPr lang="pl-PL" sz="1000" u="none" strike="noStrike" dirty="0" err="1" smtClean="0"/>
                        <a:t>benefits</a:t>
                      </a:r>
                      <a:r>
                        <a:rPr lang="pl-PL" sz="1000" u="none" strike="noStrike" dirty="0" smtClean="0"/>
                        <a:t> system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501 – </a:t>
                      </a:r>
                      <a:r>
                        <a:rPr lang="pl-PL" sz="1000" u="none" strike="noStrike" dirty="0" err="1" smtClean="0"/>
                        <a:t>unmarried</a:t>
                      </a:r>
                      <a:r>
                        <a:rPr lang="pl-PL" sz="1000" u="none" strike="noStrike" baseline="0" dirty="0" smtClean="0"/>
                        <a:t> </a:t>
                      </a:r>
                      <a:r>
                        <a:rPr lang="pl-PL" sz="1000" u="none" strike="noStrike" baseline="0" dirty="0" err="1" smtClean="0"/>
                        <a:t>woman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504 – </a:t>
                      </a:r>
                      <a:r>
                        <a:rPr lang="pl-PL" sz="1000" dirty="0" err="1" smtClean="0"/>
                        <a:t>married</a:t>
                      </a:r>
                      <a:r>
                        <a:rPr lang="pl-PL" sz="1000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505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(M)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506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507 – </a:t>
                      </a:r>
                      <a:r>
                        <a:rPr lang="pl-PL" sz="1000" u="none" strike="noStrike" dirty="0" err="1" smtClean="0"/>
                        <a:t>widow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508 – </a:t>
                      </a:r>
                      <a:r>
                        <a:rPr lang="pl-PL" sz="1000" u="none" strike="noStrike" dirty="0" err="1" smtClean="0"/>
                        <a:t>widower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509 – </a:t>
                      </a:r>
                      <a:r>
                        <a:rPr lang="pl-PL" sz="1000" u="none" strike="noStrike" dirty="0" err="1" smtClean="0"/>
                        <a:t>non-formalized</a:t>
                      </a:r>
                      <a:r>
                        <a:rPr lang="pl-PL" sz="1000" u="none" strike="noStrike" dirty="0" smtClean="0"/>
                        <a:t> (M)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510 – </a:t>
                      </a:r>
                      <a:r>
                        <a:rPr lang="pl-PL" sz="1000" u="none" strike="noStrike" dirty="0" err="1" smtClean="0"/>
                        <a:t>non-formalized</a:t>
                      </a:r>
                      <a:r>
                        <a:rPr lang="pl-PL" sz="1000" u="none" strike="noStrike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511 – </a:t>
                      </a:r>
                      <a:r>
                        <a:rPr lang="pl-PL" sz="1000" u="none" strike="noStrike" dirty="0" err="1" smtClean="0"/>
                        <a:t>separated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/>
        </p:nvGraphicFramePr>
        <p:xfrm>
          <a:off x="467544" y="4005064"/>
          <a:ext cx="2376264" cy="178117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20080"/>
                <a:gridCol w="1656184"/>
              </a:tblGrid>
              <a:tr h="150562">
                <a:tc rowSpan="1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 err="1" smtClean="0">
                          <a:latin typeface="+mn-lt"/>
                          <a:ea typeface="Calibri"/>
                          <a:cs typeface="Times New Roman"/>
                        </a:rPr>
                        <a:t>Foreigners</a:t>
                      </a:r>
                      <a:r>
                        <a:rPr lang="pl-PL" sz="10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000" dirty="0" err="1" smtClean="0">
                          <a:latin typeface="+mn-lt"/>
                          <a:ea typeface="Calibri"/>
                          <a:cs typeface="Times New Roman"/>
                        </a:rPr>
                        <a:t>evidence</a:t>
                      </a:r>
                      <a:r>
                        <a:rPr lang="pl-PL" sz="1000" baseline="0" dirty="0" smtClean="0">
                          <a:latin typeface="+mn-lt"/>
                          <a:ea typeface="Calibri"/>
                          <a:cs typeface="Times New Roman"/>
                        </a:rPr>
                        <a:t> system</a:t>
                      </a:r>
                      <a:endParaRPr lang="pl-PL" sz="1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$BD – </a:t>
                      </a:r>
                      <a:r>
                        <a:rPr lang="pl-PL" sz="1000" u="none" strike="noStrike" dirty="0" smtClean="0"/>
                        <a:t>no data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MTA – </a:t>
                      </a:r>
                      <a:r>
                        <a:rPr lang="pl-PL" sz="1000" dirty="0" err="1" smtClean="0"/>
                        <a:t>married</a:t>
                      </a:r>
                      <a:r>
                        <a:rPr lang="pl-PL" sz="1000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PNA – </a:t>
                      </a:r>
                      <a:r>
                        <a:rPr lang="pl-PL" sz="1000" u="none" strike="noStrike" dirty="0" err="1" smtClean="0"/>
                        <a:t>unmarried</a:t>
                      </a:r>
                      <a:r>
                        <a:rPr lang="pl-PL" sz="1000" u="none" strike="noStrike" baseline="0" dirty="0" smtClean="0"/>
                        <a:t> </a:t>
                      </a:r>
                      <a:r>
                        <a:rPr lang="pl-PL" sz="1000" u="none" strike="noStrike" baseline="0" dirty="0" err="1" smtClean="0"/>
                        <a:t>women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RWA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RWY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(M)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WDA – </a:t>
                      </a:r>
                      <a:r>
                        <a:rPr lang="pl-PL" sz="1000" u="none" strike="noStrike" dirty="0" err="1" smtClean="0"/>
                        <a:t>widow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WDC – </a:t>
                      </a:r>
                      <a:r>
                        <a:rPr lang="pl-PL" sz="1000" u="none" strike="noStrike" dirty="0" err="1" smtClean="0"/>
                        <a:t>widower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u="none" strike="noStrike" dirty="0"/>
                        <a:t>WNA – 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single (F)</a:t>
                      </a:r>
                      <a:endParaRPr lang="pl-PL" sz="1000" b="0" i="0" u="none" strike="noStrike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u="none" strike="noStrike" dirty="0"/>
                        <a:t>WNY – 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single (F)</a:t>
                      </a:r>
                      <a:endParaRPr lang="pl-PL" sz="1000" b="0" i="0" u="none" strike="noStrike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26" name="Tabela 25"/>
          <p:cNvGraphicFramePr>
            <a:graphicFrameLocks noGrp="1"/>
          </p:cNvGraphicFramePr>
          <p:nvPr/>
        </p:nvGraphicFramePr>
        <p:xfrm>
          <a:off x="6300193" y="2636913"/>
          <a:ext cx="2448270" cy="306549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64095"/>
                <a:gridCol w="288032"/>
                <a:gridCol w="1296143"/>
              </a:tblGrid>
              <a:tr h="185738">
                <a:tc rowSpan="15">
                  <a:txBody>
                    <a:bodyPr/>
                    <a:lstStyle/>
                    <a:p>
                      <a:pPr algn="ctr" fontAlgn="ctr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Statistical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standard</a:t>
                      </a:r>
                      <a:endParaRPr lang="pl-PL" sz="10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pl-PL" sz="10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pl-PL" sz="1000" dirty="0"/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2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unmarried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woman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pl-PL" sz="10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dirty="0" err="1" smtClean="0"/>
                        <a:t>married</a:t>
                      </a:r>
                      <a:r>
                        <a:rPr lang="pl-PL" sz="1000" dirty="0" smtClean="0"/>
                        <a:t> (F)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(M)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6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(F)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7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widower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8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widow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9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unidentified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10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separated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11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separated</a:t>
                      </a:r>
                      <a:r>
                        <a:rPr lang="pl-PL" sz="1000" u="none" strike="noStrike" baseline="0" dirty="0" smtClean="0">
                          <a:solidFill>
                            <a:schemeClr val="tx1"/>
                          </a:solidFill>
                        </a:rPr>
                        <a:t> (F)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12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non-formalized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relationship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13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non-formalized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relationship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(F)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14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single</a:t>
                      </a:r>
                      <a:r>
                        <a:rPr lang="pl-PL" sz="10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 (M)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798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15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single (F)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/>
        </p:nvGraphicFramePr>
        <p:xfrm>
          <a:off x="467544" y="1910697"/>
          <a:ext cx="2376264" cy="166011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864096"/>
                <a:gridCol w="1512168"/>
              </a:tblGrid>
              <a:tr h="163156">
                <a:tc rowSpan="9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 smtClean="0">
                          <a:latin typeface="+mn-lt"/>
                          <a:ea typeface="Calibri"/>
                          <a:cs typeface="Times New Roman"/>
                        </a:rPr>
                        <a:t>Community </a:t>
                      </a:r>
                      <a:r>
                        <a:rPr lang="pl-PL" sz="1000" dirty="0" err="1" smtClean="0">
                          <a:latin typeface="+mn-lt"/>
                          <a:ea typeface="Calibri"/>
                          <a:cs typeface="Times New Roman"/>
                        </a:rPr>
                        <a:t>Registers</a:t>
                      </a:r>
                      <a:r>
                        <a:rPr lang="pl-PL" sz="1000" dirty="0" smtClean="0">
                          <a:latin typeface="+mn-lt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pl-PL" sz="1000" dirty="0" err="1" smtClean="0">
                          <a:latin typeface="+mn-lt"/>
                          <a:ea typeface="Calibri"/>
                          <a:cs typeface="Times New Roman"/>
                        </a:rPr>
                        <a:t>Residence</a:t>
                      </a:r>
                      <a:endParaRPr lang="pl-PL" sz="1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u="none" strike="noStrike" dirty="0"/>
                        <a:t>2 – </a:t>
                      </a:r>
                      <a:r>
                        <a:rPr lang="pl-PL" sz="1000" dirty="0" err="1" smtClean="0"/>
                        <a:t>unmarried</a:t>
                      </a:r>
                      <a:r>
                        <a:rPr lang="pl-PL" sz="1000" dirty="0" smtClean="0"/>
                        <a:t> </a:t>
                      </a:r>
                      <a:r>
                        <a:rPr lang="pl-PL" sz="1000" dirty="0" err="1" smtClean="0"/>
                        <a:t>woman</a:t>
                      </a:r>
                      <a:endParaRPr lang="pl-PL" sz="1000" dirty="0" smtClean="0"/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4 – </a:t>
                      </a:r>
                      <a:r>
                        <a:rPr lang="pl-PL" sz="1000" dirty="0" err="1" smtClean="0"/>
                        <a:t>married</a:t>
                      </a:r>
                      <a:r>
                        <a:rPr lang="pl-PL" sz="1000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5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(M)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6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7 – </a:t>
                      </a:r>
                      <a:r>
                        <a:rPr lang="pl-PL" sz="1000" u="none" strike="noStrike" dirty="0" err="1" smtClean="0"/>
                        <a:t>widower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590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8 – </a:t>
                      </a:r>
                      <a:r>
                        <a:rPr lang="pl-PL" sz="1000" u="none" strike="noStrike" dirty="0" err="1" smtClean="0"/>
                        <a:t>widow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1212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no data – </a:t>
                      </a:r>
                      <a:r>
                        <a:rPr lang="pl-PL" sz="1000" u="none" strike="noStrike" dirty="0" err="1" smtClean="0"/>
                        <a:t>empty</a:t>
                      </a:r>
                      <a:r>
                        <a:rPr lang="pl-PL" sz="1000" u="none" strike="noStrike" dirty="0" smtClean="0"/>
                        <a:t> field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2915816" y="1916832"/>
          <a:ext cx="360040" cy="165618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60040"/>
              </a:tblGrid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/>
                        <a:t>6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/>
                        <a:t>7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021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/>
                        <a:t>8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5457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9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3" name="Symbol zastępczy zawartości 12"/>
          <p:cNvGraphicFramePr>
            <a:graphicFrameLocks noGrp="1"/>
          </p:cNvGraphicFramePr>
          <p:nvPr>
            <p:ph idx="1"/>
          </p:nvPr>
        </p:nvGraphicFramePr>
        <p:xfrm>
          <a:off x="2915816" y="4005064"/>
          <a:ext cx="360039" cy="177256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60039"/>
              </a:tblGrid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9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7322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6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7322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8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7322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7322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15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14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</a:tbl>
          </a:graphicData>
        </a:graphic>
      </p:graphicFrame>
      <p:graphicFrame>
        <p:nvGraphicFramePr>
          <p:cNvPr id="14" name="Symbol zastępczy zawartości 12"/>
          <p:cNvGraphicFramePr>
            <a:graphicFrameLocks/>
          </p:cNvGraphicFramePr>
          <p:nvPr/>
        </p:nvGraphicFramePr>
        <p:xfrm>
          <a:off x="5724128" y="3068960"/>
          <a:ext cx="504056" cy="208823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504056"/>
              </a:tblGrid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204072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204072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6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8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204072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12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204072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13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8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10/11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</a:tbl>
          </a:graphicData>
        </a:graphic>
      </p:graphicFrame>
      <p:sp>
        <p:nvSpPr>
          <p:cNvPr id="24" name="pole tekstowe 23"/>
          <p:cNvSpPr txBox="1"/>
          <p:nvPr/>
        </p:nvSpPr>
        <p:spPr>
          <a:xfrm>
            <a:off x="7020272" y="2996952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  3     </a:t>
            </a:r>
            <a:r>
              <a:rPr lang="pl-PL" sz="1000" dirty="0" err="1" smtClean="0"/>
              <a:t>married</a:t>
            </a:r>
            <a:r>
              <a:rPr lang="pl-PL" sz="1000" dirty="0" smtClean="0"/>
              <a:t> (M)</a:t>
            </a:r>
            <a:endParaRPr lang="pl-PL" sz="1000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3923928" y="3429000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503 – </a:t>
            </a:r>
            <a:r>
              <a:rPr lang="pl-PL" sz="1000" dirty="0" err="1" smtClean="0"/>
              <a:t>married</a:t>
            </a:r>
            <a:r>
              <a:rPr lang="pl-PL" sz="1000" dirty="0" smtClean="0"/>
              <a:t> (M)</a:t>
            </a:r>
            <a:endParaRPr lang="pl-PL" sz="1000" dirty="0"/>
          </a:p>
        </p:txBody>
      </p:sp>
      <p:sp>
        <p:nvSpPr>
          <p:cNvPr id="27" name="pole tekstowe 26"/>
          <p:cNvSpPr txBox="1"/>
          <p:nvPr/>
        </p:nvSpPr>
        <p:spPr>
          <a:xfrm>
            <a:off x="1115616" y="5271011"/>
            <a:ext cx="2304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ZNY - </a:t>
            </a:r>
            <a:r>
              <a:rPr lang="pl-PL" sz="1000" dirty="0" err="1" smtClean="0"/>
              <a:t>married</a:t>
            </a:r>
            <a:r>
              <a:rPr lang="pl-PL" sz="1000" dirty="0" smtClean="0"/>
              <a:t> (M)</a:t>
            </a:r>
            <a:endParaRPr lang="pl-PL" sz="1000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1259632" y="2204864"/>
            <a:ext cx="1253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 3 – </a:t>
            </a:r>
            <a:r>
              <a:rPr lang="pl-PL" sz="1000" dirty="0" err="1" smtClean="0"/>
              <a:t>married</a:t>
            </a:r>
            <a:r>
              <a:rPr lang="pl-PL" sz="1000" dirty="0" smtClean="0"/>
              <a:t> (M)</a:t>
            </a:r>
            <a:endParaRPr lang="pl-PL" sz="1000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1259632" y="1844824"/>
            <a:ext cx="10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smtClean="0"/>
              <a:t> 1 – </a:t>
            </a:r>
            <a:r>
              <a:rPr lang="pl-PL" sz="1000" dirty="0" err="1" smtClean="0"/>
              <a:t>bachelor</a:t>
            </a:r>
            <a:endParaRPr lang="pl-PL" sz="1000" dirty="0" smtClean="0"/>
          </a:p>
          <a:p>
            <a:endParaRPr lang="pl-PL" sz="1000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1115616" y="414908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KWR – </a:t>
            </a:r>
            <a:r>
              <a:rPr lang="pl-PL" sz="1000" dirty="0" err="1" smtClean="0"/>
              <a:t>bachelor</a:t>
            </a:r>
            <a:endParaRPr lang="pl-PL" sz="1000" dirty="0" smtClean="0"/>
          </a:p>
          <a:p>
            <a:endParaRPr lang="pl-PL" sz="1000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3923928" y="3254787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502 – </a:t>
            </a:r>
            <a:r>
              <a:rPr lang="pl-PL" sz="1000" dirty="0" err="1" smtClean="0"/>
              <a:t>bachelor</a:t>
            </a:r>
            <a:endParaRPr lang="pl-PL" sz="1000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7020272" y="2636912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  1     </a:t>
            </a:r>
            <a:r>
              <a:rPr lang="pl-PL" sz="1000" dirty="0" err="1" smtClean="0"/>
              <a:t>bachelor</a:t>
            </a:r>
            <a:endParaRPr lang="pl-PL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1504"/>
                                      </p:to>
                                    </p:animClr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1504"/>
                                      </p:to>
                                    </p:animClr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1504"/>
                                      </p:to>
                                    </p:animClr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1504"/>
                                      </p:to>
                                    </p:animClr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27C2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27C2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27C2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27C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088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validation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1772816"/>
            <a:ext cx="7858120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300" dirty="0" smtClean="0"/>
              <a:t>	</a:t>
            </a:r>
            <a:endParaRPr lang="pl-PL" dirty="0" smtClean="0"/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checking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data, </a:t>
            </a: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correcting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abnormal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values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according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to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algorithms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prepared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by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methodologists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</a:t>
            </a: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eventual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exclusion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from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further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processing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records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which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improvement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impossible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</a:p>
          <a:p>
            <a:pPr>
              <a:buClr>
                <a:srgbClr val="003399"/>
              </a:buClr>
              <a:buNone/>
            </a:pPr>
            <a:r>
              <a:rPr lang="pl-PL" dirty="0" smtClean="0"/>
              <a:t> 	</a:t>
            </a:r>
            <a:endParaRPr lang="pl-PL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92888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example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validation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rules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556792"/>
            <a:ext cx="7848872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600" dirty="0" smtClean="0">
                <a:latin typeface="Arial" pitchFamily="34" charset="0"/>
                <a:cs typeface="Arial" pitchFamily="34" charset="0"/>
              </a:rPr>
              <a:t>	</a:t>
            </a:r>
            <a:endParaRPr lang="pl-PL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  <a:buNone/>
            </a:pPr>
            <a:r>
              <a:rPr lang="pl-PL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pic>
        <p:nvPicPr>
          <p:cNvPr id="4" name="Obraz 3" descr="dq_meta_ru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75656" y="1484784"/>
            <a:ext cx="6048672" cy="4958434"/>
          </a:xfrm>
          <a:prstGeom prst="rect">
            <a:avLst/>
          </a:prstGeom>
          <a:effectLst>
            <a:outerShdw blurRad="190500" dist="508000" dir="2160000" sx="99000" sy="99000" algn="ctr" rotWithShape="0">
              <a:srgbClr val="000000">
                <a:alpha val="4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088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deduplication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-</a:t>
            </a: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1772816"/>
            <a:ext cx="7858120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300" dirty="0" smtClean="0"/>
              <a:t>	</a:t>
            </a:r>
            <a:endParaRPr lang="pl-PL" dirty="0" smtClean="0"/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removal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repeated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units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</a:t>
            </a: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requires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detailed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analisys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including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alalysis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legal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acts</a:t>
            </a: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individual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for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each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register, </a:t>
            </a: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result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deduplication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– one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record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with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all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possible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and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unique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information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załka w prawo 7"/>
          <p:cNvSpPr/>
          <p:nvPr/>
        </p:nvSpPr>
        <p:spPr>
          <a:xfrm rot="5400000">
            <a:off x="5148064" y="3356992"/>
            <a:ext cx="936104" cy="504056"/>
          </a:xfrm>
          <a:prstGeom prst="rightArrow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99288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expamle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deduplication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484784"/>
            <a:ext cx="7848872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600" dirty="0" smtClean="0">
                <a:latin typeface="Arial" pitchFamily="34" charset="0"/>
                <a:cs typeface="Arial" pitchFamily="34" charset="0"/>
              </a:rPr>
              <a:t>	</a:t>
            </a:r>
            <a:endParaRPr lang="pl-PL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  <a:buNone/>
            </a:pPr>
            <a:r>
              <a:rPr lang="pl-PL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12" name="Strzałka w prawo 11"/>
          <p:cNvSpPr/>
          <p:nvPr/>
        </p:nvSpPr>
        <p:spPr>
          <a:xfrm rot="5400000">
            <a:off x="2915816" y="3356992"/>
            <a:ext cx="936104" cy="504056"/>
          </a:xfrm>
          <a:prstGeom prst="rightArrow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467546" y="1916832"/>
          <a:ext cx="8208910" cy="108012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imie1_GZM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nazwisko1_GZM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plec_GZM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pesel_GZM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adr_ulica_GZM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adr_nr_dom_GZM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adr_nr_lok_GZM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data_zam_od_GZM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37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ANNA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MALINOWSKA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K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20010205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ADAM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M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JAN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KOWALSKI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M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PUŁAWSKA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19840712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467544" y="1916832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imie1_GZM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nazwisko1_GZM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plec_GZM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pesel_GZM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adr_ulica_GZM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adr_nr_dom_GZM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adr_nr_lok_GZM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data_zam_od_GZM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</a:tr>
            </a:tbl>
          </a:graphicData>
        </a:graphic>
      </p:graphicFrame>
      <p:graphicFrame>
        <p:nvGraphicFramePr>
          <p:cNvPr id="15" name="Tabela 14"/>
          <p:cNvGraphicFramePr>
            <a:graphicFrameLocks noGrp="1"/>
          </p:cNvGraphicFramePr>
          <p:nvPr/>
        </p:nvGraphicFramePr>
        <p:xfrm>
          <a:off x="467544" y="2132856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19840712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/>
        </p:nvGraphicFramePr>
        <p:xfrm>
          <a:off x="467544" y="2348880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ANNA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MALINOWSKA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K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20010205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467544" y="2564904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ADAM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/>
        </p:nvGraphicFramePr>
        <p:xfrm>
          <a:off x="467544" y="2780928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/>
        </p:nvGraphicFramePr>
        <p:xfrm>
          <a:off x="467546" y="1916832"/>
          <a:ext cx="8208910" cy="108012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imie1_GZM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nazwisko1_GZM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plec_GZM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pesel_GZM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adr_ulica_GZM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adr_nr_dom_GZM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adr_nr_lok_GZM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data_zam_od_GZM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37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ANNA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MALINOWSKA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K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20010205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ADAM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M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JAN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KOWALSKI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M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PUŁAWSKA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19840712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/>
        </p:nvGraphicFramePr>
        <p:xfrm>
          <a:off x="467544" y="1916832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imie1_GZM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nazwisko1_GZM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plec_GZM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pesel_GZM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adr_ulica_GZM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adr_nr_dom_GZM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adr_nr_lok_GZM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data_zam_od_GZM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/>
        </p:nvGraphicFramePr>
        <p:xfrm>
          <a:off x="467544" y="2132856"/>
          <a:ext cx="8208910" cy="21602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19840712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/>
        </p:nvGraphicFramePr>
        <p:xfrm>
          <a:off x="467544" y="2348880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ANNA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MALINOWSKA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b="1" u="none" strike="noStrike" dirty="0"/>
                        <a:t>K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20010205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/>
        </p:nvGraphicFramePr>
        <p:xfrm>
          <a:off x="467544" y="2564904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ADAM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/>
        </p:nvGraphicFramePr>
        <p:xfrm>
          <a:off x="467544" y="2780928"/>
          <a:ext cx="8208910" cy="21602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27" name="Tabela 26"/>
          <p:cNvGraphicFramePr>
            <a:graphicFrameLocks noGrp="1"/>
          </p:cNvGraphicFramePr>
          <p:nvPr/>
        </p:nvGraphicFramePr>
        <p:xfrm>
          <a:off x="467544" y="4437112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ANNA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MALINOWSKA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K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20010205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28" name="Tabela 27"/>
          <p:cNvGraphicFramePr>
            <a:graphicFrameLocks noGrp="1"/>
          </p:cNvGraphicFramePr>
          <p:nvPr/>
        </p:nvGraphicFramePr>
        <p:xfrm>
          <a:off x="467544" y="4653136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ADAM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31" name="Tabela 30"/>
          <p:cNvGraphicFramePr>
            <a:graphicFrameLocks noGrp="1"/>
          </p:cNvGraphicFramePr>
          <p:nvPr/>
        </p:nvGraphicFramePr>
        <p:xfrm>
          <a:off x="467544" y="4221088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imie1_GZM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nazwisko1_GZM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plec_GZM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pesel_GZM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adr_ulica_GZM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adr_nr_dom_GZM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adr_nr_lok_GZM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data_zam_od_GZM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/>
        </p:nvGraphicFramePr>
        <p:xfrm>
          <a:off x="467544" y="4437112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ANNA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MALINOWSKA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K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20010205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34" name="Tabela 33"/>
          <p:cNvGraphicFramePr>
            <a:graphicFrameLocks noGrp="1"/>
          </p:cNvGraphicFramePr>
          <p:nvPr/>
        </p:nvGraphicFramePr>
        <p:xfrm>
          <a:off x="467544" y="4653136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ADAM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35" name="Tabela 34"/>
          <p:cNvGraphicFramePr>
            <a:graphicFrameLocks noGrp="1"/>
          </p:cNvGraphicFramePr>
          <p:nvPr/>
        </p:nvGraphicFramePr>
        <p:xfrm>
          <a:off x="467544" y="4869160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36" name="Tabela 35"/>
          <p:cNvGraphicFramePr>
            <a:graphicFrameLocks noGrp="1"/>
          </p:cNvGraphicFramePr>
          <p:nvPr/>
        </p:nvGraphicFramePr>
        <p:xfrm>
          <a:off x="467544" y="4869160"/>
          <a:ext cx="8208910" cy="21602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920880" cy="1066130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Outline</a:t>
            </a:r>
            <a:endParaRPr lang="pl-PL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1772816"/>
            <a:ext cx="7858120" cy="4824536"/>
          </a:xfrm>
        </p:spPr>
        <p:txBody>
          <a:bodyPr>
            <a:normAutofit/>
          </a:bodyPr>
          <a:lstStyle/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Purpose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work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administrtive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sources</a:t>
            </a: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quality</a:t>
            </a: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ETL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scheme</a:t>
            </a: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Extract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</a:t>
            </a:r>
          </a:p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</a:t>
            </a:r>
          </a:p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Loading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</a:t>
            </a:r>
          </a:p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Summary</a:t>
            </a:r>
            <a:endParaRPr lang="pl-PL" sz="2800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99288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relational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database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example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556792"/>
            <a:ext cx="7848872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600" dirty="0" smtClean="0">
                <a:latin typeface="Arial" pitchFamily="34" charset="0"/>
                <a:cs typeface="Arial" pitchFamily="34" charset="0"/>
              </a:rPr>
              <a:t>	</a:t>
            </a:r>
            <a:endParaRPr lang="pl-PL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  <a:buNone/>
            </a:pPr>
            <a:r>
              <a:rPr lang="pl-PL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pic>
        <p:nvPicPr>
          <p:cNvPr id="5" name="Picture 3" descr="&quot;´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484784"/>
            <a:ext cx="5256584" cy="4442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0880" cy="1584176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data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integration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1772816"/>
            <a:ext cx="7858120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endParaRPr lang="pl-PL" dirty="0" smtClean="0"/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process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selection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best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most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current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and correct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value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several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or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a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dozen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registers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Used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to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create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a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statistical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register,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which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will be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available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for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use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by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analysts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. </a:t>
            </a:r>
            <a:endParaRPr lang="en-US" dirty="0" smtClean="0"/>
          </a:p>
          <a:p>
            <a:pPr>
              <a:buClr>
                <a:srgbClr val="003399"/>
              </a:buClr>
            </a:pP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0880" cy="1584176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sz="5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5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intergation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scheme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395536" y="2924944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A Register</a:t>
            </a:r>
            <a:endParaRPr lang="pl-PL" sz="1600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395536" y="4077072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B Register</a:t>
            </a:r>
            <a:endParaRPr lang="pl-PL" sz="1600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395536" y="5301208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C Register</a:t>
            </a:r>
            <a:endParaRPr lang="pl-PL" sz="1600" dirty="0"/>
          </a:p>
        </p:txBody>
      </p:sp>
      <p:sp>
        <p:nvSpPr>
          <p:cNvPr id="25" name="Prostokąt 24"/>
          <p:cNvSpPr/>
          <p:nvPr/>
        </p:nvSpPr>
        <p:spPr>
          <a:xfrm>
            <a:off x="3635896" y="1988840"/>
            <a:ext cx="432048" cy="1944216"/>
          </a:xfrm>
          <a:prstGeom prst="rect">
            <a:avLst/>
          </a:prstGeom>
          <a:gradFill flip="none" rotWithShape="1">
            <a:lin ang="0" scaled="1"/>
            <a:tileRect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Schemat blokowy: proces 41"/>
          <p:cNvSpPr/>
          <p:nvPr/>
        </p:nvSpPr>
        <p:spPr>
          <a:xfrm>
            <a:off x="4067944" y="1988840"/>
            <a:ext cx="1944216" cy="648072"/>
          </a:xfrm>
          <a:prstGeom prst="flowChartProcess">
            <a:avLst/>
          </a:prstGeom>
          <a:gradFill>
            <a:gsLst>
              <a:gs pos="0">
                <a:schemeClr val="accent5">
                  <a:shade val="45000"/>
                  <a:satMod val="155000"/>
                </a:schemeClr>
              </a:gs>
              <a:gs pos="60000">
                <a:schemeClr val="accent5">
                  <a:shade val="95000"/>
                  <a:satMod val="150000"/>
                </a:schemeClr>
              </a:gs>
              <a:gs pos="100000">
                <a:schemeClr val="accent5">
                  <a:tint val="87000"/>
                  <a:satMod val="250000"/>
                </a:schemeClr>
              </a:gs>
            </a:gsLst>
            <a:lin ang="10800000" scaled="1"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pole tekstowe 42"/>
          <p:cNvSpPr txBox="1"/>
          <p:nvPr/>
        </p:nvSpPr>
        <p:spPr>
          <a:xfrm>
            <a:off x="4427984" y="2132856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ONE ID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44" name="Schemat blokowy: proces 43"/>
          <p:cNvSpPr/>
          <p:nvPr/>
        </p:nvSpPr>
        <p:spPr>
          <a:xfrm>
            <a:off x="4067944" y="2636912"/>
            <a:ext cx="1944216" cy="648072"/>
          </a:xfrm>
          <a:prstGeom prst="flowChartProcess">
            <a:avLst/>
          </a:prstGeom>
          <a:gradFill flip="none" rotWithShape="1">
            <a:lin ang="10800000" scaled="1"/>
            <a:tileRect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5" name="Schemat blokowy: proces 44"/>
          <p:cNvSpPr/>
          <p:nvPr/>
        </p:nvSpPr>
        <p:spPr>
          <a:xfrm>
            <a:off x="4067944" y="3284984"/>
            <a:ext cx="1944216" cy="648072"/>
          </a:xfrm>
          <a:prstGeom prst="flowChartProcess">
            <a:avLst/>
          </a:prstGeom>
          <a:gradFill flip="none" rotWithShape="1">
            <a:lin ang="10800000" scaled="1"/>
            <a:tileRect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ole tekstowe 47"/>
          <p:cNvSpPr txBox="1"/>
          <p:nvPr/>
        </p:nvSpPr>
        <p:spPr>
          <a:xfrm>
            <a:off x="4427984" y="285293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MULTIPLE IDENTIFIRES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49" name="pole tekstowe 48"/>
          <p:cNvSpPr txBox="1"/>
          <p:nvPr/>
        </p:nvSpPr>
        <p:spPr>
          <a:xfrm>
            <a:off x="4499992" y="3429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ALTERNATIVE LINKING KEYS</a:t>
            </a:r>
            <a:endParaRPr lang="pl-PL" sz="1000" dirty="0">
              <a:solidFill>
                <a:schemeClr val="bg1"/>
              </a:solidFill>
            </a:endParaRPr>
          </a:p>
        </p:txBody>
      </p:sp>
      <p:pic>
        <p:nvPicPr>
          <p:cNvPr id="69" name="Obraz 68" descr="tabel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3140968"/>
            <a:ext cx="1728192" cy="1944216"/>
          </a:xfrm>
          <a:prstGeom prst="rect">
            <a:avLst/>
          </a:prstGeom>
        </p:spPr>
      </p:pic>
      <p:pic>
        <p:nvPicPr>
          <p:cNvPr id="68" name="Obraz 67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80312" y="3284984"/>
            <a:ext cx="360040" cy="288032"/>
          </a:xfrm>
          <a:prstGeom prst="rect">
            <a:avLst/>
          </a:prstGeom>
        </p:spPr>
      </p:pic>
      <p:grpSp>
        <p:nvGrpSpPr>
          <p:cNvPr id="3" name="Grupa 71"/>
          <p:cNvGrpSpPr/>
          <p:nvPr/>
        </p:nvGrpSpPr>
        <p:grpSpPr>
          <a:xfrm>
            <a:off x="467544" y="2132856"/>
            <a:ext cx="898773" cy="898773"/>
            <a:chOff x="4427984" y="2060848"/>
            <a:chExt cx="898773" cy="898773"/>
          </a:xfrm>
        </p:grpSpPr>
        <p:pic>
          <p:nvPicPr>
            <p:cNvPr id="72" name="Obraz 71" descr="tabelka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27984" y="2060848"/>
              <a:ext cx="898773" cy="898773"/>
            </a:xfrm>
            <a:prstGeom prst="rect">
              <a:avLst/>
            </a:prstGeom>
          </p:spPr>
        </p:pic>
        <p:pic>
          <p:nvPicPr>
            <p:cNvPr id="74" name="Obraz 73" descr="images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99992" y="2595765"/>
              <a:ext cx="216024" cy="185163"/>
            </a:xfrm>
            <a:prstGeom prst="rect">
              <a:avLst/>
            </a:prstGeom>
            <a:scene3d>
              <a:camera prst="isometricOffAxis2Left">
                <a:rot lat="619055" lon="20963557" rev="20525221"/>
              </a:camera>
              <a:lightRig rig="threePt" dir="t"/>
            </a:scene3d>
          </p:spPr>
        </p:pic>
      </p:grpSp>
      <p:grpSp>
        <p:nvGrpSpPr>
          <p:cNvPr id="4" name="Grupa 71"/>
          <p:cNvGrpSpPr/>
          <p:nvPr/>
        </p:nvGrpSpPr>
        <p:grpSpPr>
          <a:xfrm>
            <a:off x="467544" y="3284984"/>
            <a:ext cx="898773" cy="898773"/>
            <a:chOff x="4427984" y="2060848"/>
            <a:chExt cx="898773" cy="898773"/>
          </a:xfrm>
        </p:grpSpPr>
        <p:pic>
          <p:nvPicPr>
            <p:cNvPr id="81" name="Obraz 80" descr="tabelka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27984" y="2060848"/>
              <a:ext cx="898773" cy="898773"/>
            </a:xfrm>
            <a:prstGeom prst="rect">
              <a:avLst/>
            </a:prstGeom>
          </p:spPr>
        </p:pic>
        <p:pic>
          <p:nvPicPr>
            <p:cNvPr id="89" name="Obraz 88" descr="images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99992" y="2595765"/>
              <a:ext cx="216024" cy="185163"/>
            </a:xfrm>
            <a:prstGeom prst="rect">
              <a:avLst/>
            </a:prstGeom>
            <a:scene3d>
              <a:camera prst="isometricOffAxis2Left">
                <a:rot lat="619055" lon="20963557" rev="20525221"/>
              </a:camera>
              <a:lightRig rig="threePt" dir="t"/>
            </a:scene3d>
          </p:spPr>
        </p:pic>
      </p:grpSp>
      <p:grpSp>
        <p:nvGrpSpPr>
          <p:cNvPr id="5" name="Grupa 71"/>
          <p:cNvGrpSpPr/>
          <p:nvPr/>
        </p:nvGrpSpPr>
        <p:grpSpPr>
          <a:xfrm>
            <a:off x="467544" y="4437112"/>
            <a:ext cx="898773" cy="898773"/>
            <a:chOff x="4427984" y="2060848"/>
            <a:chExt cx="898773" cy="898773"/>
          </a:xfrm>
        </p:grpSpPr>
        <p:pic>
          <p:nvPicPr>
            <p:cNvPr id="91" name="Obraz 90" descr="tabelka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27984" y="2060848"/>
              <a:ext cx="898773" cy="898773"/>
            </a:xfrm>
            <a:prstGeom prst="rect">
              <a:avLst/>
            </a:prstGeom>
          </p:spPr>
        </p:pic>
        <p:pic>
          <p:nvPicPr>
            <p:cNvPr id="92" name="Obraz 91" descr="images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99992" y="2595765"/>
              <a:ext cx="216024" cy="185163"/>
            </a:xfrm>
            <a:prstGeom prst="rect">
              <a:avLst/>
            </a:prstGeom>
            <a:scene3d>
              <a:camera prst="isometricOffAxis2Left">
                <a:rot lat="619055" lon="20963557" rev="20525221"/>
              </a:camera>
              <a:lightRig rig="threePt" dir="t"/>
            </a:scene3d>
          </p:spPr>
        </p:pic>
      </p:grpSp>
      <p:sp>
        <p:nvSpPr>
          <p:cNvPr id="104" name="Strzałka w prawo 103"/>
          <p:cNvSpPr/>
          <p:nvPr/>
        </p:nvSpPr>
        <p:spPr>
          <a:xfrm>
            <a:off x="1475656" y="3609020"/>
            <a:ext cx="1584176" cy="432000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sp>
      <p:sp>
        <p:nvSpPr>
          <p:cNvPr id="105" name="Strzałka w prawo 104"/>
          <p:cNvSpPr/>
          <p:nvPr/>
        </p:nvSpPr>
        <p:spPr>
          <a:xfrm>
            <a:off x="1475656" y="4725144"/>
            <a:ext cx="1584176" cy="432000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sp>
      <p:sp>
        <p:nvSpPr>
          <p:cNvPr id="106" name="Strzałka w prawo 105"/>
          <p:cNvSpPr/>
          <p:nvPr/>
        </p:nvSpPr>
        <p:spPr>
          <a:xfrm>
            <a:off x="1475656" y="2492896"/>
            <a:ext cx="1584176" cy="432000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sp>
      <p:cxnSp>
        <p:nvCxnSpPr>
          <p:cNvPr id="110" name="Łącznik prosty ze strzałką 109"/>
          <p:cNvCxnSpPr/>
          <p:nvPr/>
        </p:nvCxnSpPr>
        <p:spPr>
          <a:xfrm>
            <a:off x="2267744" y="2060848"/>
            <a:ext cx="0" cy="432048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1" name="Strzałka w prawo 110"/>
          <p:cNvSpPr/>
          <p:nvPr/>
        </p:nvSpPr>
        <p:spPr>
          <a:xfrm>
            <a:off x="6156176" y="3717032"/>
            <a:ext cx="1080120" cy="432000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sp>
      <p:sp>
        <p:nvSpPr>
          <p:cNvPr id="36" name="Prostokąt 35"/>
          <p:cNvSpPr/>
          <p:nvPr/>
        </p:nvSpPr>
        <p:spPr>
          <a:xfrm>
            <a:off x="3203848" y="1988840"/>
            <a:ext cx="432048" cy="388843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pole tekstowe 39"/>
          <p:cNvSpPr txBox="1"/>
          <p:nvPr/>
        </p:nvSpPr>
        <p:spPr>
          <a:xfrm>
            <a:off x="3203848" y="1844824"/>
            <a:ext cx="402867" cy="4248472"/>
          </a:xfrm>
          <a:prstGeom prst="rect">
            <a:avLst/>
          </a:prstGeom>
          <a:noFill/>
        </p:spPr>
        <p:txBody>
          <a:bodyPr vert="wordArtVert" wrap="square" tIns="0" bIns="0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bg1"/>
                </a:solidFill>
              </a:rPr>
              <a:t>DATA INTEGRATION</a:t>
            </a:r>
            <a:endParaRPr lang="pl-PL" sz="1200" b="1" dirty="0">
              <a:solidFill>
                <a:schemeClr val="bg1"/>
              </a:solidFill>
            </a:endParaRPr>
          </a:p>
        </p:txBody>
      </p:sp>
      <p:sp>
        <p:nvSpPr>
          <p:cNvPr id="37" name="pole tekstowe 36"/>
          <p:cNvSpPr txBox="1"/>
          <p:nvPr/>
        </p:nvSpPr>
        <p:spPr>
          <a:xfrm>
            <a:off x="3707904" y="2204864"/>
            <a:ext cx="2880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 smtClean="0">
                <a:solidFill>
                  <a:schemeClr val="bg1"/>
                </a:solidFill>
              </a:rPr>
              <a:t>LINKING</a:t>
            </a:r>
            <a:endParaRPr lang="pl-PL" sz="1200" dirty="0">
              <a:solidFill>
                <a:schemeClr val="bg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3635896" y="3933056"/>
            <a:ext cx="432048" cy="194421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0000">
                <a:schemeClr val="accent6">
                  <a:shade val="95000"/>
                  <a:satMod val="150000"/>
                </a:schemeClr>
              </a:gs>
              <a:gs pos="100000">
                <a:schemeClr val="accent6">
                  <a:tint val="87000"/>
                  <a:satMod val="250000"/>
                </a:schemeClr>
              </a:gs>
            </a:gsLst>
            <a:lin ang="0" scaled="1"/>
            <a:tileRect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pole tekstowe 38"/>
          <p:cNvSpPr txBox="1"/>
          <p:nvPr/>
        </p:nvSpPr>
        <p:spPr>
          <a:xfrm>
            <a:off x="3707904" y="4077072"/>
            <a:ext cx="288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 smtClean="0">
                <a:solidFill>
                  <a:schemeClr val="bg1"/>
                </a:solidFill>
              </a:rPr>
              <a:t>SELECTING</a:t>
            </a:r>
            <a:endParaRPr lang="pl-PL" sz="1200" dirty="0">
              <a:solidFill>
                <a:schemeClr val="bg1"/>
              </a:solidFill>
            </a:endParaRPr>
          </a:p>
        </p:txBody>
      </p:sp>
      <p:sp>
        <p:nvSpPr>
          <p:cNvPr id="41" name="Schemat blokowy: proces 40"/>
          <p:cNvSpPr/>
          <p:nvPr/>
        </p:nvSpPr>
        <p:spPr>
          <a:xfrm>
            <a:off x="4067944" y="3933056"/>
            <a:ext cx="1944216" cy="648072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0000">
                <a:schemeClr val="accent6">
                  <a:shade val="95000"/>
                  <a:satMod val="150000"/>
                </a:schemeClr>
              </a:gs>
              <a:gs pos="100000">
                <a:schemeClr val="accent6">
                  <a:tint val="87000"/>
                  <a:satMod val="250000"/>
                </a:schemeClr>
              </a:gs>
            </a:gsLst>
            <a:lin ang="10800000" scaled="1"/>
            <a:tileRect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pole tekstowe 45"/>
          <p:cNvSpPr txBox="1"/>
          <p:nvPr/>
        </p:nvSpPr>
        <p:spPr>
          <a:xfrm>
            <a:off x="4139952" y="4149080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ALGORYTHMS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47" name="Schemat blokowy: proces 46"/>
          <p:cNvSpPr/>
          <p:nvPr/>
        </p:nvSpPr>
        <p:spPr>
          <a:xfrm>
            <a:off x="4067944" y="4581128"/>
            <a:ext cx="1944216" cy="648072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0000">
                <a:schemeClr val="accent6">
                  <a:shade val="95000"/>
                  <a:satMod val="150000"/>
                </a:schemeClr>
              </a:gs>
              <a:gs pos="100000">
                <a:schemeClr val="accent6">
                  <a:tint val="87000"/>
                  <a:satMod val="250000"/>
                </a:schemeClr>
              </a:gs>
            </a:gsLst>
            <a:lin ang="10800000" scaled="1"/>
            <a:tileRect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pole tekstowe 49"/>
          <p:cNvSpPr txBox="1"/>
          <p:nvPr/>
        </p:nvSpPr>
        <p:spPr>
          <a:xfrm>
            <a:off x="4139952" y="472514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SELECTING THE BEST VALUES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51" name="Schemat blokowy: proces 50"/>
          <p:cNvSpPr/>
          <p:nvPr/>
        </p:nvSpPr>
        <p:spPr>
          <a:xfrm>
            <a:off x="4067944" y="5229200"/>
            <a:ext cx="1944216" cy="648072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0000">
                <a:schemeClr val="accent6">
                  <a:shade val="95000"/>
                  <a:satMod val="150000"/>
                </a:schemeClr>
              </a:gs>
              <a:gs pos="100000">
                <a:schemeClr val="accent6">
                  <a:tint val="87000"/>
                  <a:satMod val="250000"/>
                </a:schemeClr>
              </a:gs>
            </a:gsLst>
            <a:lin ang="10800000" scaled="1"/>
            <a:tileRect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2" name="pole tekstowe 51"/>
          <p:cNvSpPr txBox="1"/>
          <p:nvPr/>
        </p:nvSpPr>
        <p:spPr>
          <a:xfrm>
            <a:off x="4139952" y="5445224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DATA COMPLETENESS</a:t>
            </a:r>
            <a:endParaRPr lang="pl-PL" sz="1000" dirty="0">
              <a:solidFill>
                <a:schemeClr val="bg1"/>
              </a:solidFill>
            </a:endParaRPr>
          </a:p>
        </p:txBody>
      </p:sp>
      <p:cxnSp>
        <p:nvCxnSpPr>
          <p:cNvPr id="54" name="Łącznik prosty ze strzałką 53"/>
          <p:cNvCxnSpPr/>
          <p:nvPr/>
        </p:nvCxnSpPr>
        <p:spPr>
          <a:xfrm>
            <a:off x="2267744" y="3104964"/>
            <a:ext cx="0" cy="432048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Łącznik prosty ze strzałką 54"/>
          <p:cNvCxnSpPr/>
          <p:nvPr/>
        </p:nvCxnSpPr>
        <p:spPr>
          <a:xfrm>
            <a:off x="2267744" y="4149080"/>
            <a:ext cx="0" cy="432048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pole tekstowe 55"/>
          <p:cNvSpPr txBox="1"/>
          <p:nvPr/>
        </p:nvSpPr>
        <p:spPr>
          <a:xfrm>
            <a:off x="7164288" y="5157192"/>
            <a:ext cx="1512168" cy="4308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1100" dirty="0" smtClean="0"/>
              <a:t>STATISTICAL REGISTER</a:t>
            </a:r>
            <a:endParaRPr lang="pl-PL" sz="1100" dirty="0"/>
          </a:p>
        </p:txBody>
      </p:sp>
      <p:pic>
        <p:nvPicPr>
          <p:cNvPr id="53" name="Obraz 52" descr="key-ic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16896" y="2204864"/>
            <a:ext cx="283096" cy="283096"/>
          </a:xfrm>
          <a:prstGeom prst="rect">
            <a:avLst/>
          </a:prstGeom>
        </p:spPr>
      </p:pic>
      <p:pic>
        <p:nvPicPr>
          <p:cNvPr id="57" name="Obraz 56" descr="key-ic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16896" y="2852936"/>
            <a:ext cx="283096" cy="283096"/>
          </a:xfrm>
          <a:prstGeom prst="rect">
            <a:avLst/>
          </a:prstGeom>
        </p:spPr>
      </p:pic>
      <p:pic>
        <p:nvPicPr>
          <p:cNvPr id="58" name="Obraz 57" descr="key-ic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16896" y="3501008"/>
            <a:ext cx="283096" cy="283096"/>
          </a:xfrm>
          <a:prstGeom prst="rect">
            <a:avLst/>
          </a:prstGeom>
        </p:spPr>
      </p:pic>
      <p:sp>
        <p:nvSpPr>
          <p:cNvPr id="62" name="pole tekstowe 61"/>
          <p:cNvSpPr txBox="1"/>
          <p:nvPr/>
        </p:nvSpPr>
        <p:spPr>
          <a:xfrm>
            <a:off x="1763688" y="1412776"/>
            <a:ext cx="1512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REGISTER OF REFERENCE</a:t>
            </a:r>
            <a:endParaRPr lang="pl-PL" sz="11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63" name="Grupa 62"/>
          <p:cNvGrpSpPr/>
          <p:nvPr/>
        </p:nvGrpSpPr>
        <p:grpSpPr>
          <a:xfrm>
            <a:off x="1187624" y="1268760"/>
            <a:ext cx="720080" cy="648072"/>
            <a:chOff x="4427984" y="2060848"/>
            <a:chExt cx="898773" cy="898773"/>
          </a:xfrm>
        </p:grpSpPr>
        <p:pic>
          <p:nvPicPr>
            <p:cNvPr id="64" name="Obraz 63" descr="tabelka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27984" y="2060848"/>
              <a:ext cx="898773" cy="898773"/>
            </a:xfrm>
            <a:prstGeom prst="rect">
              <a:avLst/>
            </a:prstGeom>
          </p:spPr>
        </p:pic>
        <p:pic>
          <p:nvPicPr>
            <p:cNvPr id="65" name="Obraz 64" descr="images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99992" y="2595765"/>
              <a:ext cx="216024" cy="185163"/>
            </a:xfrm>
            <a:prstGeom prst="rect">
              <a:avLst/>
            </a:prstGeom>
            <a:scene3d>
              <a:camera prst="isometricOffAxis2Left">
                <a:rot lat="619055" lon="20963557" rev="20525221"/>
              </a:camera>
              <a:lightRig rig="threePt" dir="t"/>
            </a:scene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a 28"/>
          <p:cNvGrpSpPr/>
          <p:nvPr/>
        </p:nvGrpSpPr>
        <p:grpSpPr>
          <a:xfrm>
            <a:off x="1043608" y="2348880"/>
            <a:ext cx="1439456" cy="863674"/>
            <a:chOff x="108363" y="0"/>
            <a:chExt cx="1439456" cy="863674"/>
          </a:xfrm>
        </p:grpSpPr>
        <p:sp>
          <p:nvSpPr>
            <p:cNvPr id="34" name="Prostokąt 33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Prostokąt 34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kraj_ur_kod_KEP</a:t>
              </a:r>
              <a:r>
                <a:rPr lang="pl-PL" sz="1100" dirty="0" smtClean="0">
                  <a:latin typeface="Times New Roman" pitchFamily="18" charset="0"/>
                  <a:cs typeface="Times New Roman" pitchFamily="18" charset="0"/>
                </a:rPr>
                <a:t> # </a:t>
              </a:r>
            </a:p>
            <a:p>
              <a:pPr lvl="0" algn="ctr"/>
              <a:r>
                <a:rPr lang="pl-PL" sz="1100" dirty="0" smtClean="0">
                  <a:latin typeface="Times New Roman" pitchFamily="18" charset="0"/>
                  <a:cs typeface="Times New Roman" pitchFamily="18" charset="0"/>
                </a:rPr>
                <a:t>not </a:t>
              </a:r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null</a:t>
              </a:r>
              <a:endParaRPr lang="pl-PL" sz="1100" dirty="0"/>
            </a:p>
          </p:txBody>
        </p:sp>
      </p:grpSp>
      <p:grpSp>
        <p:nvGrpSpPr>
          <p:cNvPr id="59" name="Grupa 58"/>
          <p:cNvGrpSpPr/>
          <p:nvPr/>
        </p:nvGrpSpPr>
        <p:grpSpPr>
          <a:xfrm>
            <a:off x="1043608" y="5013176"/>
            <a:ext cx="1439456" cy="863674"/>
            <a:chOff x="108363" y="0"/>
            <a:chExt cx="1439456" cy="863674"/>
          </a:xfrm>
        </p:grpSpPr>
        <p:sp>
          <p:nvSpPr>
            <p:cNvPr id="60" name="Prostokąt 59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Prostokąt 60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msce_ur_kod_POBYT</a:t>
              </a:r>
              <a:r>
                <a:rPr lang="pl-PL" sz="11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</a:p>
            <a:p>
              <a:pPr lvl="0" algn="ctr"/>
              <a:r>
                <a:rPr lang="pl-PL" sz="1100" dirty="0" smtClean="0">
                  <a:latin typeface="Times New Roman" pitchFamily="18" charset="0"/>
                  <a:cs typeface="Times New Roman" pitchFamily="18" charset="0"/>
                </a:rPr>
                <a:t># not </a:t>
              </a:r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null</a:t>
              </a:r>
              <a:endParaRPr lang="pl-PL" sz="11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2" name="Grupa 61"/>
          <p:cNvGrpSpPr/>
          <p:nvPr/>
        </p:nvGrpSpPr>
        <p:grpSpPr>
          <a:xfrm>
            <a:off x="1043608" y="3681028"/>
            <a:ext cx="1439456" cy="863674"/>
            <a:chOff x="108363" y="0"/>
            <a:chExt cx="1439456" cy="863674"/>
          </a:xfrm>
        </p:grpSpPr>
        <p:sp>
          <p:nvSpPr>
            <p:cNvPr id="63" name="Prostokąt 62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4" name="Prostokąt 63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kraj_ur_kod_GZM</a:t>
              </a:r>
              <a:r>
                <a:rPr lang="pl-PL" sz="1100" dirty="0" smtClean="0">
                  <a:latin typeface="Times New Roman" pitchFamily="18" charset="0"/>
                  <a:cs typeface="Times New Roman" pitchFamily="18" charset="0"/>
                </a:rPr>
                <a:t> # not </a:t>
              </a:r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null</a:t>
              </a:r>
              <a:endParaRPr lang="pl-PL" sz="1100" dirty="0"/>
            </a:p>
          </p:txBody>
        </p: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498080" cy="71095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000" dirty="0" smtClean="0">
                <a:solidFill>
                  <a:srgbClr val="003399"/>
                </a:solidFill>
              </a:rPr>
              <a:t/>
            </a:r>
            <a:br>
              <a:rPr lang="pl-PL" sz="2000" dirty="0" smtClean="0">
                <a:solidFill>
                  <a:srgbClr val="003399"/>
                </a:solidFill>
              </a:rPr>
            </a:br>
            <a:r>
              <a:rPr lang="pl-PL" sz="2000" dirty="0" smtClean="0">
                <a:solidFill>
                  <a:srgbClr val="003399"/>
                </a:solidFill>
              </a:rPr>
              <a:t/>
            </a:r>
            <a:br>
              <a:rPr lang="pl-PL" sz="2000" dirty="0" smtClean="0">
                <a:solidFill>
                  <a:srgbClr val="003399"/>
                </a:solidFill>
              </a:rPr>
            </a:b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sz="2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2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cs typeface="Arial" pitchFamily="34" charset="0"/>
              </a:rPr>
              <a:t>data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700" dirty="0" err="1" smtClean="0">
                <a:solidFill>
                  <a:srgbClr val="003399"/>
                </a:solidFill>
              </a:rPr>
              <a:t>integration</a:t>
            </a:r>
            <a:r>
              <a:rPr lang="pl-PL" sz="2700" dirty="0" smtClean="0">
                <a:solidFill>
                  <a:srgbClr val="003399"/>
                </a:solidFill>
              </a:rPr>
              <a:t>: </a:t>
            </a:r>
            <a:r>
              <a:rPr lang="pl-PL" sz="2700" dirty="0" err="1" smtClean="0">
                <a:solidFill>
                  <a:srgbClr val="003399"/>
                </a:solidFill>
              </a:rPr>
              <a:t>example</a:t>
            </a:r>
            <a:r>
              <a:rPr lang="pl-PL" sz="2700" dirty="0" smtClean="0">
                <a:solidFill>
                  <a:srgbClr val="003399"/>
                </a:solidFill>
              </a:rPr>
              <a:t> of </a:t>
            </a:r>
            <a:r>
              <a:rPr lang="pl-PL" sz="2700" dirty="0" err="1" smtClean="0">
                <a:solidFill>
                  <a:srgbClr val="003399"/>
                </a:solidFill>
              </a:rPr>
              <a:t>algorythm</a:t>
            </a:r>
            <a:endParaRPr lang="pl-PL" sz="2700" dirty="0">
              <a:solidFill>
                <a:srgbClr val="003399"/>
              </a:solidFill>
            </a:endParaRPr>
          </a:p>
        </p:txBody>
      </p:sp>
      <p:graphicFrame>
        <p:nvGraphicFramePr>
          <p:cNvPr id="46" name="Diagram 45"/>
          <p:cNvGraphicFramePr/>
          <p:nvPr/>
        </p:nvGraphicFramePr>
        <p:xfrm>
          <a:off x="1331640" y="3212976"/>
          <a:ext cx="959768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upa 52"/>
          <p:cNvGrpSpPr/>
          <p:nvPr/>
        </p:nvGrpSpPr>
        <p:grpSpPr>
          <a:xfrm>
            <a:off x="1331640" y="4509120"/>
            <a:ext cx="815752" cy="648077"/>
            <a:chOff x="0" y="0"/>
            <a:chExt cx="527720" cy="648077"/>
          </a:xfrm>
        </p:grpSpPr>
        <p:sp>
          <p:nvSpPr>
            <p:cNvPr id="54" name="Strzałka w dół 53"/>
            <p:cNvSpPr/>
            <p:nvPr/>
          </p:nvSpPr>
          <p:spPr>
            <a:xfrm>
              <a:off x="0" y="0"/>
              <a:ext cx="527720" cy="648077"/>
            </a:xfrm>
            <a:prstGeom prst="downArrow">
              <a:avLst>
                <a:gd name="adj1" fmla="val 50000"/>
                <a:gd name="adj2" fmla="val 35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Strzałka w dół 4"/>
            <p:cNvSpPr/>
            <p:nvPr/>
          </p:nvSpPr>
          <p:spPr>
            <a:xfrm>
              <a:off x="131930" y="0"/>
              <a:ext cx="263860" cy="555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784" tIns="49784" rIns="49784" bIns="497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 smtClean="0">
                  <a:solidFill>
                    <a:schemeClr val="bg1"/>
                  </a:solidFill>
                </a:rPr>
                <a:t>FALSE</a:t>
              </a:r>
              <a:endParaRPr lang="pl-PL" sz="700" kern="12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56" name="Diagram 55"/>
          <p:cNvGraphicFramePr/>
          <p:nvPr/>
        </p:nvGraphicFramePr>
        <p:xfrm>
          <a:off x="2555776" y="2636912"/>
          <a:ext cx="1584176" cy="447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57" name="Diagram 56"/>
          <p:cNvGraphicFramePr/>
          <p:nvPr/>
        </p:nvGraphicFramePr>
        <p:xfrm>
          <a:off x="2555776" y="3933056"/>
          <a:ext cx="1584176" cy="447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58" name="Diagram 57"/>
          <p:cNvGraphicFramePr/>
          <p:nvPr/>
        </p:nvGraphicFramePr>
        <p:xfrm>
          <a:off x="2555776" y="5229200"/>
          <a:ext cx="1584176" cy="447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pSp>
        <p:nvGrpSpPr>
          <p:cNvPr id="26" name="Grupa 25"/>
          <p:cNvGrpSpPr/>
          <p:nvPr/>
        </p:nvGrpSpPr>
        <p:grpSpPr>
          <a:xfrm>
            <a:off x="7092984" y="3681028"/>
            <a:ext cx="1439456" cy="863674"/>
            <a:chOff x="108363" y="0"/>
            <a:chExt cx="1439456" cy="863674"/>
          </a:xfrm>
        </p:grpSpPr>
        <p:sp>
          <p:nvSpPr>
            <p:cNvPr id="27" name="Prostokąt 26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Prostokąt 27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Kraj_ur_kod</a:t>
              </a:r>
              <a:endParaRPr lang="pl-PL" sz="1100" kern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Łącznik prosty ze strzałką 37"/>
          <p:cNvCxnSpPr/>
          <p:nvPr/>
        </p:nvCxnSpPr>
        <p:spPr>
          <a:xfrm>
            <a:off x="5868848" y="2636912"/>
            <a:ext cx="1008112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Łącznik prosty ze strzałką 38"/>
          <p:cNvCxnSpPr/>
          <p:nvPr/>
        </p:nvCxnSpPr>
        <p:spPr>
          <a:xfrm>
            <a:off x="5868848" y="4149080"/>
            <a:ext cx="108012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1" name="Łącznik prosty ze strzałką 40"/>
          <p:cNvCxnSpPr/>
          <p:nvPr/>
        </p:nvCxnSpPr>
        <p:spPr>
          <a:xfrm flipV="1">
            <a:off x="5868848" y="4797152"/>
            <a:ext cx="108012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36" name="Grupa 35"/>
          <p:cNvGrpSpPr/>
          <p:nvPr/>
        </p:nvGrpSpPr>
        <p:grpSpPr>
          <a:xfrm>
            <a:off x="4284672" y="3681028"/>
            <a:ext cx="1439456" cy="863674"/>
            <a:chOff x="108363" y="0"/>
            <a:chExt cx="1439456" cy="863674"/>
          </a:xfrm>
        </p:grpSpPr>
        <p:sp>
          <p:nvSpPr>
            <p:cNvPr id="45" name="Prostokąt 44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Prostokąt 46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select</a:t>
              </a:r>
              <a:endParaRPr lang="pl-PL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kraj_ur_kod_GZM</a:t>
              </a:r>
              <a:r>
                <a:rPr lang="pl-PL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pl-PL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upa 47"/>
          <p:cNvGrpSpPr/>
          <p:nvPr/>
        </p:nvGrpSpPr>
        <p:grpSpPr>
          <a:xfrm>
            <a:off x="4284672" y="5013176"/>
            <a:ext cx="1439456" cy="863674"/>
            <a:chOff x="108363" y="0"/>
            <a:chExt cx="1439456" cy="863674"/>
          </a:xfrm>
        </p:grpSpPr>
        <p:sp>
          <p:nvSpPr>
            <p:cNvPr id="49" name="Prostokąt 48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Prostokąt 49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select</a:t>
              </a:r>
              <a:endParaRPr lang="pl-PL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kaj_ur_kod_POBYT</a:t>
              </a:r>
              <a:r>
                <a:rPr lang="pl-PL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pl-PL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upa 50"/>
          <p:cNvGrpSpPr/>
          <p:nvPr/>
        </p:nvGrpSpPr>
        <p:grpSpPr>
          <a:xfrm>
            <a:off x="4284672" y="2348880"/>
            <a:ext cx="1439456" cy="863674"/>
            <a:chOff x="108363" y="0"/>
            <a:chExt cx="1439456" cy="863674"/>
          </a:xfrm>
        </p:grpSpPr>
        <p:sp>
          <p:nvSpPr>
            <p:cNvPr id="52" name="Prostokąt 51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Prostokąt 52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select</a:t>
              </a:r>
              <a:endParaRPr lang="pl-PL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kraj_ur_kod_KEP</a:t>
              </a:r>
              <a:r>
                <a:rPr lang="pl-PL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pl-PL" sz="11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6" grpId="0">
        <p:bldAsOne/>
      </p:bldGraphic>
      <p:bldGraphic spid="56" grpId="0">
        <p:bldAsOne/>
      </p:bldGraphic>
      <p:bldGraphic spid="57" grpId="0">
        <p:bldAsOne/>
      </p:bldGraphic>
      <p:bldGraphic spid="58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99288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5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integration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example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835292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57200" dist="304800" dir="3300000" algn="ctr" rotWithShape="0">
              <a:srgbClr val="000000">
                <a:alpha val="87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088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Loading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65"/>
          <p:cNvSpPr>
            <a:spLocks/>
          </p:cNvSpPr>
          <p:nvPr/>
        </p:nvSpPr>
        <p:spPr bwMode="auto">
          <a:xfrm>
            <a:off x="1115616" y="3789040"/>
            <a:ext cx="1728192" cy="1656184"/>
          </a:xfrm>
          <a:custGeom>
            <a:avLst/>
            <a:gdLst/>
            <a:ahLst/>
            <a:cxnLst>
              <a:cxn ang="0">
                <a:pos x="242" y="1814"/>
              </a:cxn>
              <a:cxn ang="0">
                <a:pos x="1330" y="1814"/>
              </a:cxn>
              <a:cxn ang="0">
                <a:pos x="1572" y="1572"/>
              </a:cxn>
              <a:cxn ang="0">
                <a:pos x="1572" y="1572"/>
              </a:cxn>
              <a:cxn ang="0">
                <a:pos x="1572" y="242"/>
              </a:cxn>
              <a:cxn ang="0">
                <a:pos x="1330" y="0"/>
              </a:cxn>
              <a:cxn ang="0">
                <a:pos x="242" y="0"/>
              </a:cxn>
              <a:cxn ang="0">
                <a:pos x="0" y="242"/>
              </a:cxn>
              <a:cxn ang="0">
                <a:pos x="0" y="242"/>
              </a:cxn>
              <a:cxn ang="0">
                <a:pos x="0" y="1572"/>
              </a:cxn>
              <a:cxn ang="0">
                <a:pos x="242" y="1814"/>
              </a:cxn>
            </a:cxnLst>
            <a:rect l="0" t="0" r="r" b="b"/>
            <a:pathLst>
              <a:path w="1572" h="1814">
                <a:moveTo>
                  <a:pt x="242" y="1814"/>
                </a:moveTo>
                <a:lnTo>
                  <a:pt x="1330" y="1814"/>
                </a:lnTo>
                <a:cubicBezTo>
                  <a:pt x="1464" y="1814"/>
                  <a:pt x="1572" y="1706"/>
                  <a:pt x="1572" y="1572"/>
                </a:cubicBezTo>
                <a:cubicBezTo>
                  <a:pt x="1572" y="1572"/>
                  <a:pt x="1572" y="1572"/>
                  <a:pt x="1572" y="1572"/>
                </a:cubicBezTo>
                <a:lnTo>
                  <a:pt x="1572" y="242"/>
                </a:lnTo>
                <a:cubicBezTo>
                  <a:pt x="1572" y="108"/>
                  <a:pt x="1464" y="0"/>
                  <a:pt x="1330" y="0"/>
                </a:cubicBezTo>
                <a:lnTo>
                  <a:pt x="242" y="0"/>
                </a:lnTo>
                <a:cubicBezTo>
                  <a:pt x="108" y="0"/>
                  <a:pt x="0" y="108"/>
                  <a:pt x="0" y="242"/>
                </a:cubicBezTo>
                <a:lnTo>
                  <a:pt x="0" y="242"/>
                </a:lnTo>
                <a:lnTo>
                  <a:pt x="0" y="1572"/>
                </a:lnTo>
                <a:cubicBezTo>
                  <a:pt x="0" y="1706"/>
                  <a:pt x="108" y="1814"/>
                  <a:pt x="242" y="1814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pl-PL" sz="1500" dirty="0" smtClean="0"/>
              <a:t>PRODUCTION ENVIRONMENT</a:t>
            </a:r>
            <a:endParaRPr lang="pl-PL" sz="1500" dirty="0"/>
          </a:p>
        </p:txBody>
      </p:sp>
      <p:pic>
        <p:nvPicPr>
          <p:cNvPr id="4" name="Obraz 3" descr="computer-preferences-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4437112"/>
            <a:ext cx="936104" cy="936104"/>
          </a:xfrm>
          <a:prstGeom prst="rect">
            <a:avLst/>
          </a:prstGeom>
        </p:spPr>
      </p:pic>
      <p:sp>
        <p:nvSpPr>
          <p:cNvPr id="8" name="Freeform 65"/>
          <p:cNvSpPr>
            <a:spLocks/>
          </p:cNvSpPr>
          <p:nvPr/>
        </p:nvSpPr>
        <p:spPr bwMode="auto">
          <a:xfrm>
            <a:off x="5652120" y="3789040"/>
            <a:ext cx="1800200" cy="1656184"/>
          </a:xfrm>
          <a:custGeom>
            <a:avLst/>
            <a:gdLst/>
            <a:ahLst/>
            <a:cxnLst>
              <a:cxn ang="0">
                <a:pos x="242" y="1814"/>
              </a:cxn>
              <a:cxn ang="0">
                <a:pos x="1330" y="1814"/>
              </a:cxn>
              <a:cxn ang="0">
                <a:pos x="1572" y="1572"/>
              </a:cxn>
              <a:cxn ang="0">
                <a:pos x="1572" y="1572"/>
              </a:cxn>
              <a:cxn ang="0">
                <a:pos x="1572" y="242"/>
              </a:cxn>
              <a:cxn ang="0">
                <a:pos x="1330" y="0"/>
              </a:cxn>
              <a:cxn ang="0">
                <a:pos x="242" y="0"/>
              </a:cxn>
              <a:cxn ang="0">
                <a:pos x="0" y="242"/>
              </a:cxn>
              <a:cxn ang="0">
                <a:pos x="0" y="242"/>
              </a:cxn>
              <a:cxn ang="0">
                <a:pos x="0" y="1572"/>
              </a:cxn>
              <a:cxn ang="0">
                <a:pos x="242" y="1814"/>
              </a:cxn>
            </a:cxnLst>
            <a:rect l="0" t="0" r="r" b="b"/>
            <a:pathLst>
              <a:path w="1572" h="1814">
                <a:moveTo>
                  <a:pt x="242" y="1814"/>
                </a:moveTo>
                <a:lnTo>
                  <a:pt x="1330" y="1814"/>
                </a:lnTo>
                <a:cubicBezTo>
                  <a:pt x="1464" y="1814"/>
                  <a:pt x="1572" y="1706"/>
                  <a:pt x="1572" y="1572"/>
                </a:cubicBezTo>
                <a:cubicBezTo>
                  <a:pt x="1572" y="1572"/>
                  <a:pt x="1572" y="1572"/>
                  <a:pt x="1572" y="1572"/>
                </a:cubicBezTo>
                <a:lnTo>
                  <a:pt x="1572" y="242"/>
                </a:lnTo>
                <a:cubicBezTo>
                  <a:pt x="1572" y="108"/>
                  <a:pt x="1464" y="0"/>
                  <a:pt x="1330" y="0"/>
                </a:cubicBezTo>
                <a:lnTo>
                  <a:pt x="242" y="0"/>
                </a:lnTo>
                <a:cubicBezTo>
                  <a:pt x="108" y="0"/>
                  <a:pt x="0" y="108"/>
                  <a:pt x="0" y="242"/>
                </a:cubicBezTo>
                <a:lnTo>
                  <a:pt x="0" y="242"/>
                </a:lnTo>
                <a:lnTo>
                  <a:pt x="0" y="1572"/>
                </a:lnTo>
                <a:cubicBezTo>
                  <a:pt x="0" y="1706"/>
                  <a:pt x="108" y="1814"/>
                  <a:pt x="242" y="1814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pl-PL" sz="1600" dirty="0" smtClean="0"/>
              <a:t>ANALYTICAL ENVIRONMENT</a:t>
            </a:r>
            <a:endParaRPr lang="pl-PL" sz="1600" dirty="0"/>
          </a:p>
        </p:txBody>
      </p:sp>
      <p:pic>
        <p:nvPicPr>
          <p:cNvPr id="10" name="Obraz 9" descr="computer-ok-ic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365104"/>
            <a:ext cx="1008112" cy="907301"/>
          </a:xfrm>
          <a:prstGeom prst="rect">
            <a:avLst/>
          </a:prstGeom>
        </p:spPr>
      </p:pic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2915816" y="4293096"/>
            <a:ext cx="2664296" cy="576064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pl-PL" b="1" dirty="0" smtClean="0">
                <a:solidFill>
                  <a:schemeClr val="bg1"/>
                </a:solidFill>
              </a:rPr>
              <a:t>STATISTICAL REGISTER</a:t>
            </a:r>
            <a:endParaRPr lang="pl-PL" b="1" dirty="0">
              <a:solidFill>
                <a:schemeClr val="bg1"/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39552" y="1347525"/>
            <a:ext cx="82089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The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process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transferring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data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from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the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production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environment to target environment (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analytical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),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based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on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quick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data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loading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92888" cy="1008112"/>
          </a:xfrm>
        </p:spPr>
        <p:txBody>
          <a:bodyPr>
            <a:normAutofit/>
          </a:bodyPr>
          <a:lstStyle/>
          <a:p>
            <a:pPr algn="ctr"/>
            <a:r>
              <a:rPr lang="pl-PL" smtClean="0">
                <a:solidFill>
                  <a:srgbClr val="003399"/>
                </a:solidFill>
                <a:effectLst/>
              </a:rPr>
              <a:t>Summary</a:t>
            </a:r>
            <a:r>
              <a:rPr lang="pl-PL" smtClean="0">
                <a:effectLst/>
              </a:rPr>
              <a:t>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268760"/>
            <a:ext cx="7848872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Common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difficulties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lvl="0">
              <a:buClr>
                <a:srgbClr val="003399"/>
              </a:buClr>
              <a:buFontTx/>
              <a:buChar char="-"/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poor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quality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data,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missing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values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duplicates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lvl="0">
              <a:buClr>
                <a:srgbClr val="003399"/>
              </a:buClr>
              <a:buFontTx/>
              <a:buChar char="-"/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conflicting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data,</a:t>
            </a:r>
          </a:p>
          <a:p>
            <a:pPr lvl="0">
              <a:buClr>
                <a:srgbClr val="003399"/>
              </a:buClr>
              <a:buFontTx/>
              <a:buChar char="-"/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technical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size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registers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time-consuming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Benefits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lvl="0">
              <a:buClr>
                <a:srgbClr val="003399"/>
              </a:buClr>
              <a:buFontTx/>
              <a:buChar char="-"/>
            </a:pP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selection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best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variables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multiple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registers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0">
              <a:buClr>
                <a:srgbClr val="003399"/>
              </a:buClr>
              <a:buFontTx/>
              <a:buChar char="-"/>
            </a:pP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obtain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relevent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useful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accurate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data</a:t>
            </a:r>
            <a:endParaRPr lang="pl-PL" sz="2600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  <a:buFontTx/>
              <a:buChar char="-"/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improve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quality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output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data.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endParaRPr lang="en-US" sz="2400" dirty="0" smtClean="0"/>
          </a:p>
          <a:p>
            <a:pPr lvl="0">
              <a:buClr>
                <a:srgbClr val="003399"/>
              </a:buClr>
              <a:buFontTx/>
              <a:buChar char="-"/>
            </a:pPr>
            <a:endParaRPr lang="pl-PL" sz="2600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100392" cy="2160240"/>
          </a:xfrm>
        </p:spPr>
        <p:txBody>
          <a:bodyPr>
            <a:normAutofit/>
          </a:bodyPr>
          <a:lstStyle/>
          <a:p>
            <a:pPr algn="ctr"/>
            <a:r>
              <a:rPr lang="pl-PL" sz="4900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</a:t>
            </a:r>
            <a:r>
              <a:rPr lang="pl-PL" sz="49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4900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pl-PL" sz="49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pl-PL" sz="49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49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pl-PL" sz="4900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pl-PL" sz="49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4900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</a:t>
            </a: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67544" y="5517232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err="1" smtClean="0">
                <a:solidFill>
                  <a:srgbClr val="0070C0"/>
                </a:solidFill>
              </a:rPr>
              <a:t>www.stat.gov.pl</a:t>
            </a:r>
            <a:endParaRPr lang="pl-PL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799288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 smtClean="0">
                <a:solidFill>
                  <a:srgbClr val="003399"/>
                </a:solidFill>
              </a:rPr>
              <a:t/>
            </a:r>
            <a:br>
              <a:rPr lang="pl-PL" sz="4000" dirty="0" smtClean="0">
                <a:solidFill>
                  <a:srgbClr val="003399"/>
                </a:solidFill>
              </a:rPr>
            </a:br>
            <a:r>
              <a:rPr lang="pl-PL" sz="4000" dirty="0" err="1" smtClean="0">
                <a:solidFill>
                  <a:srgbClr val="003399"/>
                </a:solidFill>
              </a:rPr>
              <a:t>Purpose</a:t>
            </a:r>
            <a:r>
              <a:rPr lang="pl-PL" sz="4000" dirty="0" smtClean="0">
                <a:solidFill>
                  <a:srgbClr val="003399"/>
                </a:solidFill>
              </a:rPr>
              <a:t> of </a:t>
            </a:r>
            <a:r>
              <a:rPr lang="pl-PL" sz="4000" dirty="0" err="1" smtClean="0">
                <a:solidFill>
                  <a:srgbClr val="003399"/>
                </a:solidFill>
              </a:rPr>
              <a:t>the</a:t>
            </a:r>
            <a:r>
              <a:rPr lang="pl-PL" sz="4000" dirty="0" smtClean="0">
                <a:solidFill>
                  <a:srgbClr val="003399"/>
                </a:solidFill>
              </a:rPr>
              <a:t> </a:t>
            </a:r>
            <a:r>
              <a:rPr lang="pl-PL" sz="4000" dirty="0" err="1" smtClean="0">
                <a:solidFill>
                  <a:srgbClr val="003399"/>
                </a:solidFill>
              </a:rPr>
              <a:t>work</a:t>
            </a:r>
            <a:r>
              <a:rPr lang="pl-PL" sz="4000" dirty="0" smtClean="0">
                <a:solidFill>
                  <a:srgbClr val="003399"/>
                </a:solidFill>
              </a:rPr>
              <a:t> on </a:t>
            </a:r>
            <a:r>
              <a:rPr lang="pl-PL" sz="4000" dirty="0" err="1" smtClean="0">
                <a:solidFill>
                  <a:srgbClr val="003399"/>
                </a:solidFill>
              </a:rPr>
              <a:t>administrative</a:t>
            </a:r>
            <a:r>
              <a:rPr lang="pl-PL" sz="4000" dirty="0" smtClean="0">
                <a:solidFill>
                  <a:srgbClr val="003399"/>
                </a:solidFill>
              </a:rPr>
              <a:t> data</a:t>
            </a:r>
            <a:endParaRPr lang="pl-PL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2276872"/>
            <a:ext cx="7848872" cy="2808312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Obtaining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sufficiently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complete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set –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subjective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objective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completness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corresponding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to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classification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standards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definitions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basic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categories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and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thus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effective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use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administrative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</a:t>
            </a:r>
            <a:endParaRPr lang="pl-PL" sz="1800" dirty="0" smtClean="0"/>
          </a:p>
          <a:p>
            <a:pPr>
              <a:buClr>
                <a:srgbClr val="003399"/>
              </a:buClr>
              <a:buNone/>
            </a:pPr>
            <a:endParaRPr lang="en-US" sz="2400" dirty="0" smtClean="0"/>
          </a:p>
          <a:p>
            <a:pPr>
              <a:buClr>
                <a:srgbClr val="003399"/>
              </a:buClr>
              <a:buNone/>
            </a:pPr>
            <a:endParaRPr lang="pl-PL" sz="2600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</a:pPr>
            <a:endParaRPr lang="pl-PL" sz="2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quality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31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31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measures</a:t>
            </a:r>
            <a:r>
              <a:rPr lang="pl-PL" sz="31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31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484784"/>
            <a:ext cx="8431213" cy="4711829"/>
          </a:xfrm>
          <a:prstGeom prst="rect">
            <a:avLst/>
          </a:prstGeom>
          <a:noFill/>
        </p:spPr>
        <p:txBody>
          <a:bodyPr/>
          <a:lstStyle/>
          <a:p>
            <a:pPr marL="444500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+mj-lt"/>
              <a:buAutoNum type="arabicPeriod"/>
              <a:tabLst/>
              <a:defRPr/>
            </a:pP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Measuring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the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quality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of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administrative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registers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imeliness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of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data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methodological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compatibility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completness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dentification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standards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used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the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registry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usefulness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compatibility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of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data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administrative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sources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to data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obtained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the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study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/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survey</a:t>
            </a:r>
            <a:endParaRPr kumimoji="0" lang="pl-PL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47300" indent="-265176">
              <a:spcBef>
                <a:spcPts val="1800"/>
              </a:spcBef>
              <a:buClr>
                <a:srgbClr val="003399"/>
              </a:buClr>
              <a:buSzPct val="80000"/>
              <a:buFont typeface="+mj-lt"/>
              <a:buAutoNum type="arabicPeriod" startAt="2"/>
              <a:defRPr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Measuring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quality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data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registers</a:t>
            </a: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excessive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coverage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error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rate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lvl="0" indent="-342000">
              <a:spcBef>
                <a:spcPts val="24"/>
              </a:spcBef>
              <a:buClr>
                <a:srgbClr val="003399"/>
              </a:buClr>
              <a:buSzPct val="80000"/>
              <a:buFont typeface="Rockwell" pitchFamily="18" charset="0"/>
              <a:buChar char="–"/>
              <a:defRPr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ncomplete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coverage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error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rate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subjective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indicator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completness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objective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indicator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of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completness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mputation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rate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data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correction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index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ntegration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data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from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various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sources</a:t>
            </a: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pl-PL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index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Wingdings 2"/>
              <a:buChar char="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  <a:p>
            <a:pPr marL="2651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CC"/>
              </a:buClr>
              <a:buSzPct val="80000"/>
              <a:buFont typeface="Rockwell" pitchFamily="18" charset="0"/>
              <a:buChar char="–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  <a:p>
            <a:pPr marL="2651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CC"/>
              </a:buClr>
              <a:buSzPct val="80000"/>
              <a:buFont typeface="Rockwell" pitchFamily="18" charset="0"/>
              <a:buChar char="–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  <a:p>
            <a:pPr marL="2651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CC"/>
              </a:buClr>
              <a:buSzPct val="80000"/>
              <a:buFont typeface="Rockwell" pitchFamily="18" charset="0"/>
              <a:buChar char="–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  <a:p>
            <a:pPr marL="276225" marR="0" lvl="0" indent="-276225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ct val="75000"/>
              </a:spcAft>
              <a:buClr>
                <a:srgbClr val="FF9900"/>
              </a:buClr>
              <a:buSzPct val="80000"/>
              <a:buFont typeface="Wingdings 2"/>
              <a:buChar char="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  <a:p>
            <a:pPr marL="276225" marR="0" lvl="0" indent="-276225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ct val="75000"/>
              </a:spcAft>
              <a:buClr>
                <a:srgbClr val="FF9900"/>
              </a:buClr>
              <a:buSzPct val="80000"/>
              <a:buFont typeface="Wingdings 2"/>
              <a:buChar char=""/>
              <a:tabLst/>
              <a:defRPr/>
            </a:pPr>
            <a:endParaRPr kumimoji="0" lang="pl-P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rostokąt 62"/>
          <p:cNvSpPr/>
          <p:nvPr/>
        </p:nvSpPr>
        <p:spPr>
          <a:xfrm>
            <a:off x="395536" y="1196752"/>
            <a:ext cx="1440160" cy="51845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3" name="Prostokąt 82"/>
          <p:cNvSpPr/>
          <p:nvPr/>
        </p:nvSpPr>
        <p:spPr>
          <a:xfrm>
            <a:off x="7380312" y="1196752"/>
            <a:ext cx="1368152" cy="51845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2" name="Prostokąt 81"/>
          <p:cNvSpPr/>
          <p:nvPr/>
        </p:nvSpPr>
        <p:spPr>
          <a:xfrm>
            <a:off x="1835696" y="1196752"/>
            <a:ext cx="5544616" cy="51845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9" name="Schemat blokowy: proces 58"/>
          <p:cNvSpPr/>
          <p:nvPr/>
        </p:nvSpPr>
        <p:spPr>
          <a:xfrm>
            <a:off x="7596336" y="1988840"/>
            <a:ext cx="1080120" cy="3600400"/>
          </a:xfrm>
          <a:prstGeom prst="flowChart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088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ETL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scheme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619672" y="1988840"/>
            <a:ext cx="432048" cy="360040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Obraz 10" descr="Media-Blu-Ray-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988840"/>
            <a:ext cx="864096" cy="864096"/>
          </a:xfrm>
          <a:prstGeom prst="rect">
            <a:avLst/>
          </a:prstGeom>
        </p:spPr>
      </p:pic>
      <p:pic>
        <p:nvPicPr>
          <p:cNvPr id="12" name="Obraz 11" descr="Media-Blu-Ray-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212976"/>
            <a:ext cx="864096" cy="864096"/>
          </a:xfrm>
          <a:prstGeom prst="rect">
            <a:avLst/>
          </a:prstGeom>
        </p:spPr>
      </p:pic>
      <p:pic>
        <p:nvPicPr>
          <p:cNvPr id="13" name="Obraz 12" descr="Media-Blu-Ray-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365104"/>
            <a:ext cx="864096" cy="864096"/>
          </a:xfrm>
          <a:prstGeom prst="rect">
            <a:avLst/>
          </a:prstGeom>
        </p:spPr>
      </p:pic>
      <p:sp>
        <p:nvSpPr>
          <p:cNvPr id="14" name="pole tekstowe 13"/>
          <p:cNvSpPr txBox="1"/>
          <p:nvPr/>
        </p:nvSpPr>
        <p:spPr>
          <a:xfrm>
            <a:off x="1612497" y="2060848"/>
            <a:ext cx="439223" cy="345638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pl-PL" sz="1400" b="1" dirty="0" smtClean="0">
                <a:solidFill>
                  <a:schemeClr val="bg1"/>
                </a:solidFill>
              </a:rPr>
              <a:t>EXTRACT DATA</a:t>
            </a:r>
            <a:endParaRPr lang="pl-PL" sz="1400" b="1" dirty="0">
              <a:solidFill>
                <a:schemeClr val="bg1"/>
              </a:solidFill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395536" y="2780928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A Register</a:t>
            </a:r>
            <a:endParaRPr lang="pl-PL" sz="1400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395536" y="4005064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B Register</a:t>
            </a:r>
            <a:endParaRPr lang="pl-PL" sz="1400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395536" y="5157192"/>
            <a:ext cx="11521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C Register</a:t>
            </a:r>
          </a:p>
          <a:p>
            <a:endParaRPr lang="pl-PL" sz="1600" dirty="0"/>
          </a:p>
        </p:txBody>
      </p:sp>
      <p:cxnSp>
        <p:nvCxnSpPr>
          <p:cNvPr id="19" name="Łącznik prosty ze strzałką 18"/>
          <p:cNvCxnSpPr/>
          <p:nvPr/>
        </p:nvCxnSpPr>
        <p:spPr>
          <a:xfrm>
            <a:off x="1331640" y="2420888"/>
            <a:ext cx="2160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/>
          <p:cNvCxnSpPr/>
          <p:nvPr/>
        </p:nvCxnSpPr>
        <p:spPr>
          <a:xfrm>
            <a:off x="1331640" y="3645024"/>
            <a:ext cx="2160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/>
          <p:cNvCxnSpPr/>
          <p:nvPr/>
        </p:nvCxnSpPr>
        <p:spPr>
          <a:xfrm>
            <a:off x="1331640" y="4797152"/>
            <a:ext cx="2160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rostokąt 24"/>
          <p:cNvSpPr/>
          <p:nvPr/>
        </p:nvSpPr>
        <p:spPr>
          <a:xfrm>
            <a:off x="2411760" y="1988840"/>
            <a:ext cx="432048" cy="36087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9" name="Łącznik prosty ze strzałką 28"/>
          <p:cNvCxnSpPr/>
          <p:nvPr/>
        </p:nvCxnSpPr>
        <p:spPr>
          <a:xfrm>
            <a:off x="2123728" y="2420888"/>
            <a:ext cx="2160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30"/>
          <p:cNvCxnSpPr/>
          <p:nvPr/>
        </p:nvCxnSpPr>
        <p:spPr>
          <a:xfrm>
            <a:off x="2123728" y="3645024"/>
            <a:ext cx="2160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ze strzałką 32"/>
          <p:cNvCxnSpPr/>
          <p:nvPr/>
        </p:nvCxnSpPr>
        <p:spPr>
          <a:xfrm>
            <a:off x="2123728" y="4797152"/>
            <a:ext cx="2160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ole tekstowe 39"/>
          <p:cNvSpPr txBox="1"/>
          <p:nvPr/>
        </p:nvSpPr>
        <p:spPr>
          <a:xfrm>
            <a:off x="2411760" y="1988840"/>
            <a:ext cx="421013" cy="3600400"/>
          </a:xfrm>
          <a:prstGeom prst="rect">
            <a:avLst/>
          </a:prstGeom>
          <a:noFill/>
        </p:spPr>
        <p:txBody>
          <a:bodyPr vert="wordArtVert" wrap="square" tIns="0" bIns="0" rtlCol="0">
            <a:spAutoFit/>
          </a:bodyPr>
          <a:lstStyle/>
          <a:p>
            <a:pPr algn="ctr"/>
            <a:r>
              <a:rPr lang="pl-PL" sz="1300" b="1" dirty="0" smtClean="0">
                <a:solidFill>
                  <a:schemeClr val="bg1"/>
                </a:solidFill>
              </a:rPr>
              <a:t>TRANSFORM DATA</a:t>
            </a:r>
            <a:endParaRPr lang="pl-PL" sz="1300" b="1" dirty="0">
              <a:solidFill>
                <a:schemeClr val="bg1"/>
              </a:solidFill>
            </a:endParaRPr>
          </a:p>
        </p:txBody>
      </p:sp>
      <p:sp>
        <p:nvSpPr>
          <p:cNvPr id="42" name="Schemat blokowy: proces 41"/>
          <p:cNvSpPr/>
          <p:nvPr/>
        </p:nvSpPr>
        <p:spPr>
          <a:xfrm>
            <a:off x="2843808" y="1988840"/>
            <a:ext cx="1152128" cy="792088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pole tekstowe 42"/>
          <p:cNvSpPr txBox="1"/>
          <p:nvPr/>
        </p:nvSpPr>
        <p:spPr>
          <a:xfrm>
            <a:off x="2771800" y="2276872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dirty="0" smtClean="0">
                <a:solidFill>
                  <a:schemeClr val="bg1"/>
                </a:solidFill>
              </a:rPr>
              <a:t>STANDARDIZATION</a:t>
            </a:r>
            <a:endParaRPr lang="pl-PL" sz="900" dirty="0">
              <a:solidFill>
                <a:schemeClr val="bg1"/>
              </a:solidFill>
            </a:endParaRPr>
          </a:p>
        </p:txBody>
      </p:sp>
      <p:sp>
        <p:nvSpPr>
          <p:cNvPr id="44" name="Schemat blokowy: proces 43"/>
          <p:cNvSpPr/>
          <p:nvPr/>
        </p:nvSpPr>
        <p:spPr>
          <a:xfrm>
            <a:off x="2843808" y="2780928"/>
            <a:ext cx="1152128" cy="72008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5" name="Schemat blokowy: proces 44"/>
          <p:cNvSpPr/>
          <p:nvPr/>
        </p:nvSpPr>
        <p:spPr>
          <a:xfrm>
            <a:off x="2843808" y="3501008"/>
            <a:ext cx="1152128" cy="72008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Schemat blokowy: proces 45"/>
          <p:cNvSpPr/>
          <p:nvPr/>
        </p:nvSpPr>
        <p:spPr>
          <a:xfrm>
            <a:off x="2843808" y="4221088"/>
            <a:ext cx="1152128" cy="72008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Schemat blokowy: proces 46"/>
          <p:cNvSpPr/>
          <p:nvPr/>
        </p:nvSpPr>
        <p:spPr>
          <a:xfrm>
            <a:off x="2843808" y="4941168"/>
            <a:ext cx="1152128" cy="656456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ole tekstowe 47"/>
          <p:cNvSpPr txBox="1"/>
          <p:nvPr/>
        </p:nvSpPr>
        <p:spPr>
          <a:xfrm>
            <a:off x="2843808" y="2996952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PARSING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49" name="pole tekstowe 48"/>
          <p:cNvSpPr txBox="1"/>
          <p:nvPr/>
        </p:nvSpPr>
        <p:spPr>
          <a:xfrm>
            <a:off x="2843808" y="3717032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CONVERSION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50" name="pole tekstowe 49"/>
          <p:cNvSpPr txBox="1"/>
          <p:nvPr/>
        </p:nvSpPr>
        <p:spPr>
          <a:xfrm>
            <a:off x="2843808" y="4437112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VALIDATION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2771800" y="5157192"/>
            <a:ext cx="1296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DEDUPLICATION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53" name="pole tekstowe 52"/>
          <p:cNvSpPr txBox="1"/>
          <p:nvPr/>
        </p:nvSpPr>
        <p:spPr>
          <a:xfrm>
            <a:off x="2915816" y="1268760"/>
            <a:ext cx="1008112" cy="2616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sz="1100" dirty="0" smtClean="0"/>
              <a:t>PROFILING</a:t>
            </a:r>
            <a:endParaRPr lang="pl-PL" sz="1100" dirty="0"/>
          </a:p>
        </p:txBody>
      </p:sp>
      <p:cxnSp>
        <p:nvCxnSpPr>
          <p:cNvPr id="55" name="Łącznik prosty ze strzałką 54"/>
          <p:cNvCxnSpPr/>
          <p:nvPr/>
        </p:nvCxnSpPr>
        <p:spPr>
          <a:xfrm rot="5400000" flipH="1" flipV="1">
            <a:off x="3132634" y="1772022"/>
            <a:ext cx="2880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ze strzałką 56"/>
          <p:cNvCxnSpPr/>
          <p:nvPr/>
        </p:nvCxnSpPr>
        <p:spPr>
          <a:xfrm rot="5400000">
            <a:off x="3348658" y="1772022"/>
            <a:ext cx="2880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chemat blokowy: proces 57"/>
          <p:cNvSpPr/>
          <p:nvPr/>
        </p:nvSpPr>
        <p:spPr>
          <a:xfrm>
            <a:off x="5796136" y="3501008"/>
            <a:ext cx="1080120" cy="1656184"/>
          </a:xfrm>
          <a:prstGeom prst="flowChartProcess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9" name="Obraz 68" descr="tabel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221088"/>
            <a:ext cx="864096" cy="864096"/>
          </a:xfrm>
          <a:prstGeom prst="rect">
            <a:avLst/>
          </a:prstGeom>
        </p:spPr>
      </p:pic>
      <p:cxnSp>
        <p:nvCxnSpPr>
          <p:cNvPr id="73" name="Łącznik prosty ze strzałką 72"/>
          <p:cNvCxnSpPr/>
          <p:nvPr/>
        </p:nvCxnSpPr>
        <p:spPr>
          <a:xfrm>
            <a:off x="4067944" y="3645024"/>
            <a:ext cx="360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Łącznik prosty ze strzałką 74"/>
          <p:cNvCxnSpPr/>
          <p:nvPr/>
        </p:nvCxnSpPr>
        <p:spPr>
          <a:xfrm>
            <a:off x="4067944" y="4797152"/>
            <a:ext cx="360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pole tekstowe 93"/>
          <p:cNvSpPr txBox="1"/>
          <p:nvPr/>
        </p:nvSpPr>
        <p:spPr>
          <a:xfrm>
            <a:off x="5652120" y="3573016"/>
            <a:ext cx="1368152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dirty="0" smtClean="0"/>
              <a:t>INTEGRATION</a:t>
            </a:r>
            <a:r>
              <a:rPr lang="pl-PL" sz="1000" b="1" dirty="0" smtClean="0"/>
              <a:t> </a:t>
            </a:r>
            <a:r>
              <a:rPr lang="pl-PL" sz="1000" dirty="0" smtClean="0"/>
              <a:t>STATISTICAL REGISTER</a:t>
            </a:r>
            <a:endParaRPr lang="pl-PL" sz="1000" dirty="0"/>
          </a:p>
        </p:txBody>
      </p:sp>
      <p:sp>
        <p:nvSpPr>
          <p:cNvPr id="60" name="pole tekstowe 59"/>
          <p:cNvSpPr txBox="1"/>
          <p:nvPr/>
        </p:nvSpPr>
        <p:spPr>
          <a:xfrm>
            <a:off x="5436096" y="155679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REGISTER OF REFERENCE</a:t>
            </a:r>
            <a:endParaRPr lang="pl-PL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85" name="Łącznik prosty ze strzałką 84"/>
          <p:cNvCxnSpPr/>
          <p:nvPr/>
        </p:nvCxnSpPr>
        <p:spPr>
          <a:xfrm>
            <a:off x="4067944" y="2420888"/>
            <a:ext cx="360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Łącznik prosty ze strzałką 98"/>
          <p:cNvCxnSpPr/>
          <p:nvPr/>
        </p:nvCxnSpPr>
        <p:spPr>
          <a:xfrm>
            <a:off x="6876256" y="4293096"/>
            <a:ext cx="2160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Łącznik prosty ze strzałką 144"/>
          <p:cNvCxnSpPr/>
          <p:nvPr/>
        </p:nvCxnSpPr>
        <p:spPr>
          <a:xfrm rot="5400000">
            <a:off x="5904942" y="3176178"/>
            <a:ext cx="50405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Łącznik prosty ze strzałką 146"/>
          <p:cNvCxnSpPr/>
          <p:nvPr/>
        </p:nvCxnSpPr>
        <p:spPr>
          <a:xfrm rot="5400000" flipH="1" flipV="1">
            <a:off x="6192974" y="3176178"/>
            <a:ext cx="50405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Łącznik prosty ze strzałką 151"/>
          <p:cNvCxnSpPr>
            <a:stCxn id="56" idx="3"/>
          </p:cNvCxnSpPr>
          <p:nvPr/>
        </p:nvCxnSpPr>
        <p:spPr>
          <a:xfrm>
            <a:off x="5326757" y="2510235"/>
            <a:ext cx="397371" cy="13508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Łącznik prosty ze strzałką 155"/>
          <p:cNvCxnSpPr/>
          <p:nvPr/>
        </p:nvCxnSpPr>
        <p:spPr>
          <a:xfrm>
            <a:off x="5326757" y="3698367"/>
            <a:ext cx="397371" cy="3066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Łącznik prosty ze strzałką 157"/>
          <p:cNvCxnSpPr/>
          <p:nvPr/>
        </p:nvCxnSpPr>
        <p:spPr>
          <a:xfrm flipV="1">
            <a:off x="5326757" y="4077072"/>
            <a:ext cx="397371" cy="8094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pole tekstowe 175"/>
          <p:cNvSpPr txBox="1"/>
          <p:nvPr/>
        </p:nvSpPr>
        <p:spPr>
          <a:xfrm>
            <a:off x="7452320" y="3356992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ANALYTICAL</a:t>
            </a:r>
          </a:p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 BASE</a:t>
            </a:r>
            <a:endParaRPr lang="pl-PL" sz="1000" dirty="0">
              <a:solidFill>
                <a:schemeClr val="bg1"/>
              </a:solidFill>
            </a:endParaRPr>
          </a:p>
        </p:txBody>
      </p:sp>
      <p:pic>
        <p:nvPicPr>
          <p:cNvPr id="177" name="Obraz 176" descr="tabelk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68344" y="4149080"/>
            <a:ext cx="898773" cy="898773"/>
          </a:xfrm>
          <a:prstGeom prst="rect">
            <a:avLst/>
          </a:prstGeom>
          <a:scene3d>
            <a:camera prst="orthographicFront">
              <a:rot lat="300000" lon="0" rev="0"/>
            </a:camera>
            <a:lightRig rig="threePt" dir="t"/>
          </a:scene3d>
        </p:spPr>
      </p:pic>
      <p:sp>
        <p:nvSpPr>
          <p:cNvPr id="54" name="Prostokąt 53"/>
          <p:cNvSpPr/>
          <p:nvPr/>
        </p:nvSpPr>
        <p:spPr>
          <a:xfrm>
            <a:off x="7164288" y="1988840"/>
            <a:ext cx="432048" cy="36087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bg1"/>
                </a:solidFill>
              </a:rPr>
              <a:t>LOAD</a:t>
            </a:r>
          </a:p>
          <a:p>
            <a:pPr algn="ctr"/>
            <a:endParaRPr lang="pl-PL" sz="1600" b="1" dirty="0" smtClean="0">
              <a:solidFill>
                <a:schemeClr val="bg1"/>
              </a:solidFill>
            </a:endParaRPr>
          </a:p>
          <a:p>
            <a:pPr algn="ctr"/>
            <a:r>
              <a:rPr lang="pl-PL" sz="1600" b="1" dirty="0" smtClean="0">
                <a:solidFill>
                  <a:schemeClr val="bg1"/>
                </a:solidFill>
              </a:rPr>
              <a:t>DATA</a:t>
            </a:r>
            <a:endParaRPr lang="pl-PL" sz="1600" b="1" dirty="0">
              <a:solidFill>
                <a:schemeClr val="bg1"/>
              </a:solidFill>
            </a:endParaRPr>
          </a:p>
        </p:txBody>
      </p:sp>
      <p:sp>
        <p:nvSpPr>
          <p:cNvPr id="84" name="pole tekstowe 83"/>
          <p:cNvSpPr txBox="1"/>
          <p:nvPr/>
        </p:nvSpPr>
        <p:spPr>
          <a:xfrm>
            <a:off x="3131840" y="6001543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PRODUCTION ENVIRONMENT</a:t>
            </a:r>
            <a:endParaRPr lang="pl-PL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6" name="pole tekstowe 85"/>
          <p:cNvSpPr txBox="1"/>
          <p:nvPr/>
        </p:nvSpPr>
        <p:spPr>
          <a:xfrm>
            <a:off x="7308304" y="5877272"/>
            <a:ext cx="15841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ANALYTICAL ENVIRONMENT</a:t>
            </a:r>
            <a:endParaRPr lang="pl-PL" sz="1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5" name="pole tekstowe 64"/>
          <p:cNvSpPr txBox="1"/>
          <p:nvPr/>
        </p:nvSpPr>
        <p:spPr>
          <a:xfrm>
            <a:off x="323528" y="5877272"/>
            <a:ext cx="16561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DATA FROM REGISTERS</a:t>
            </a:r>
            <a:endParaRPr lang="pl-PL" sz="1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72" name="Grupa 71"/>
          <p:cNvGrpSpPr/>
          <p:nvPr/>
        </p:nvGrpSpPr>
        <p:grpSpPr>
          <a:xfrm>
            <a:off x="4427984" y="2060848"/>
            <a:ext cx="898773" cy="898773"/>
            <a:chOff x="4427984" y="2060848"/>
            <a:chExt cx="898773" cy="898773"/>
          </a:xfrm>
        </p:grpSpPr>
        <p:pic>
          <p:nvPicPr>
            <p:cNvPr id="56" name="Obraz 55" descr="tabelka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27984" y="2060848"/>
              <a:ext cx="898773" cy="898773"/>
            </a:xfrm>
            <a:prstGeom prst="rect">
              <a:avLst/>
            </a:prstGeom>
          </p:spPr>
        </p:pic>
        <p:pic>
          <p:nvPicPr>
            <p:cNvPr id="66" name="Obraz 65" descr="images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99992" y="2595765"/>
              <a:ext cx="216024" cy="185163"/>
            </a:xfrm>
            <a:prstGeom prst="rect">
              <a:avLst/>
            </a:prstGeom>
            <a:scene3d>
              <a:camera prst="isometricOffAxis2Left">
                <a:rot lat="619055" lon="20963557" rev="20525221"/>
              </a:camera>
              <a:lightRig rig="threePt" dir="t"/>
            </a:scene3d>
          </p:spPr>
        </p:pic>
      </p:grpSp>
      <p:pic>
        <p:nvPicPr>
          <p:cNvPr id="71" name="Obraz 70" descr="imag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4221089"/>
            <a:ext cx="216024" cy="185164"/>
          </a:xfrm>
          <a:prstGeom prst="rect">
            <a:avLst/>
          </a:prstGeom>
          <a:scene3d>
            <a:camera prst="isometricOffAxis1Top">
              <a:rot lat="19699641" lon="20464964" rev="1004823"/>
            </a:camera>
            <a:lightRig rig="threePt" dir="t"/>
          </a:scene3d>
        </p:spPr>
      </p:pic>
      <p:grpSp>
        <p:nvGrpSpPr>
          <p:cNvPr id="74" name="Grupa 73"/>
          <p:cNvGrpSpPr/>
          <p:nvPr/>
        </p:nvGrpSpPr>
        <p:grpSpPr>
          <a:xfrm>
            <a:off x="4427984" y="3248980"/>
            <a:ext cx="898773" cy="898773"/>
            <a:chOff x="4427984" y="2060848"/>
            <a:chExt cx="898773" cy="898773"/>
          </a:xfrm>
        </p:grpSpPr>
        <p:pic>
          <p:nvPicPr>
            <p:cNvPr id="76" name="Obraz 75" descr="tabelka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27984" y="2060848"/>
              <a:ext cx="898773" cy="898773"/>
            </a:xfrm>
            <a:prstGeom prst="rect">
              <a:avLst/>
            </a:prstGeom>
          </p:spPr>
        </p:pic>
        <p:pic>
          <p:nvPicPr>
            <p:cNvPr id="77" name="Obraz 76" descr="images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99992" y="2595765"/>
              <a:ext cx="216024" cy="185163"/>
            </a:xfrm>
            <a:prstGeom prst="rect">
              <a:avLst/>
            </a:prstGeom>
            <a:scene3d>
              <a:camera prst="isometricOffAxis2Left">
                <a:rot lat="619055" lon="20963557" rev="20525221"/>
              </a:camera>
              <a:lightRig rig="threePt" dir="t"/>
            </a:scene3d>
          </p:spPr>
        </p:pic>
      </p:grpSp>
      <p:grpSp>
        <p:nvGrpSpPr>
          <p:cNvPr id="78" name="Grupa 77"/>
          <p:cNvGrpSpPr/>
          <p:nvPr/>
        </p:nvGrpSpPr>
        <p:grpSpPr>
          <a:xfrm>
            <a:off x="4427984" y="4437112"/>
            <a:ext cx="898773" cy="898773"/>
            <a:chOff x="4427984" y="2060848"/>
            <a:chExt cx="898773" cy="898773"/>
          </a:xfrm>
        </p:grpSpPr>
        <p:pic>
          <p:nvPicPr>
            <p:cNvPr id="79" name="Obraz 78" descr="tabelka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27984" y="2060848"/>
              <a:ext cx="898773" cy="898773"/>
            </a:xfrm>
            <a:prstGeom prst="rect">
              <a:avLst/>
            </a:prstGeom>
          </p:spPr>
        </p:pic>
        <p:pic>
          <p:nvPicPr>
            <p:cNvPr id="80" name="Obraz 79" descr="images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99992" y="2595765"/>
              <a:ext cx="216024" cy="185163"/>
            </a:xfrm>
            <a:prstGeom prst="rect">
              <a:avLst/>
            </a:prstGeom>
            <a:scene3d>
              <a:camera prst="isometricOffAxis2Left">
                <a:rot lat="619055" lon="20963557" rev="20525221"/>
              </a:camera>
              <a:lightRig rig="threePt" dir="t"/>
            </a:scene3d>
          </p:spPr>
        </p:pic>
      </p:grpSp>
      <p:grpSp>
        <p:nvGrpSpPr>
          <p:cNvPr id="81" name="Grupa 80"/>
          <p:cNvGrpSpPr/>
          <p:nvPr/>
        </p:nvGrpSpPr>
        <p:grpSpPr>
          <a:xfrm>
            <a:off x="5940152" y="2060848"/>
            <a:ext cx="898773" cy="898773"/>
            <a:chOff x="4427984" y="2060848"/>
            <a:chExt cx="898773" cy="898773"/>
          </a:xfrm>
        </p:grpSpPr>
        <p:pic>
          <p:nvPicPr>
            <p:cNvPr id="87" name="Obraz 86" descr="tabelka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27984" y="2060848"/>
              <a:ext cx="898773" cy="898773"/>
            </a:xfrm>
            <a:prstGeom prst="rect">
              <a:avLst/>
            </a:prstGeom>
          </p:spPr>
        </p:pic>
        <p:pic>
          <p:nvPicPr>
            <p:cNvPr id="88" name="Obraz 87" descr="images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99992" y="2595765"/>
              <a:ext cx="216024" cy="185163"/>
            </a:xfrm>
            <a:prstGeom prst="rect">
              <a:avLst/>
            </a:prstGeom>
            <a:scene3d>
              <a:camera prst="isometricOffAxis2Left">
                <a:rot lat="619055" lon="20963557" rev="20525221"/>
              </a:camera>
              <a:lightRig rig="threePt" dir="t"/>
            </a:scene3d>
          </p:spPr>
        </p:pic>
      </p:grpSp>
      <p:pic>
        <p:nvPicPr>
          <p:cNvPr id="68" name="Obraz 67" descr="imag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12160" y="4293096"/>
            <a:ext cx="144016" cy="123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ównoległobok 80"/>
          <p:cNvSpPr/>
          <p:nvPr/>
        </p:nvSpPr>
        <p:spPr>
          <a:xfrm>
            <a:off x="2699792" y="4437112"/>
            <a:ext cx="3816424" cy="358152"/>
          </a:xfrm>
          <a:prstGeom prst="parallelogram">
            <a:avLst>
              <a:gd name="adj" fmla="val 161234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8092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Selecting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scheme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ównoległobok 71"/>
          <p:cNvSpPr/>
          <p:nvPr/>
        </p:nvSpPr>
        <p:spPr>
          <a:xfrm>
            <a:off x="2699792" y="4005064"/>
            <a:ext cx="3816424" cy="344252"/>
          </a:xfrm>
          <a:prstGeom prst="parallelogram">
            <a:avLst>
              <a:gd name="adj" fmla="val 161234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4" name="Równoległobok 73"/>
          <p:cNvSpPr/>
          <p:nvPr/>
        </p:nvSpPr>
        <p:spPr>
          <a:xfrm>
            <a:off x="2699792" y="3789040"/>
            <a:ext cx="3816424" cy="348886"/>
          </a:xfrm>
          <a:prstGeom prst="parallelogram">
            <a:avLst>
              <a:gd name="adj" fmla="val 161234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8" name="Równoległobok 77"/>
          <p:cNvSpPr/>
          <p:nvPr/>
        </p:nvSpPr>
        <p:spPr>
          <a:xfrm>
            <a:off x="2699792" y="3573016"/>
            <a:ext cx="3816424" cy="353519"/>
          </a:xfrm>
          <a:prstGeom prst="parallelogram">
            <a:avLst>
              <a:gd name="adj" fmla="val 161234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9" name="Równoległobok 88"/>
          <p:cNvSpPr/>
          <p:nvPr/>
        </p:nvSpPr>
        <p:spPr>
          <a:xfrm>
            <a:off x="2699792" y="5085184"/>
            <a:ext cx="3816424" cy="504056"/>
          </a:xfrm>
          <a:prstGeom prst="parallelogram">
            <a:avLst>
              <a:gd name="adj" fmla="val 161234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0" name="Prostokąt zaokrąglony 89"/>
          <p:cNvSpPr/>
          <p:nvPr/>
        </p:nvSpPr>
        <p:spPr>
          <a:xfrm>
            <a:off x="971600" y="1196752"/>
            <a:ext cx="6552728" cy="2880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1" name="Prostokąt zaokrąglony 90"/>
          <p:cNvSpPr/>
          <p:nvPr/>
        </p:nvSpPr>
        <p:spPr>
          <a:xfrm>
            <a:off x="971600" y="1556792"/>
            <a:ext cx="6552728" cy="2880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2" name="Prostokąt zaokrąglony 91"/>
          <p:cNvSpPr/>
          <p:nvPr/>
        </p:nvSpPr>
        <p:spPr>
          <a:xfrm>
            <a:off x="971600" y="1916832"/>
            <a:ext cx="6552728" cy="2880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5" name="Prostokąt zaokrąglony 94"/>
          <p:cNvSpPr/>
          <p:nvPr/>
        </p:nvSpPr>
        <p:spPr>
          <a:xfrm>
            <a:off x="971600" y="2276872"/>
            <a:ext cx="6552728" cy="2880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6" name="Prostokąt zaokrąglony 95"/>
          <p:cNvSpPr/>
          <p:nvPr/>
        </p:nvSpPr>
        <p:spPr>
          <a:xfrm>
            <a:off x="971600" y="2636912"/>
            <a:ext cx="6552728" cy="2880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8" name="pole tekstowe 97"/>
          <p:cNvSpPr txBox="1"/>
          <p:nvPr/>
        </p:nvSpPr>
        <p:spPr>
          <a:xfrm>
            <a:off x="971600" y="1196752"/>
            <a:ext cx="5256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chemeClr val="bg1"/>
                </a:solidFill>
              </a:rPr>
              <a:t>DATA INTEGRATION</a:t>
            </a:r>
            <a:endParaRPr lang="pl-PL" sz="1600" dirty="0">
              <a:solidFill>
                <a:schemeClr val="bg1"/>
              </a:solidFill>
            </a:endParaRPr>
          </a:p>
        </p:txBody>
      </p:sp>
      <p:sp>
        <p:nvSpPr>
          <p:cNvPr id="100" name="pole tekstowe 99"/>
          <p:cNvSpPr txBox="1"/>
          <p:nvPr/>
        </p:nvSpPr>
        <p:spPr>
          <a:xfrm>
            <a:off x="1043608" y="1556792"/>
            <a:ext cx="5256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chemeClr val="bg1"/>
                </a:solidFill>
              </a:rPr>
              <a:t>VALIDATION</a:t>
            </a:r>
            <a:endParaRPr lang="pl-PL" sz="1600" dirty="0">
              <a:solidFill>
                <a:schemeClr val="bg1"/>
              </a:solidFill>
            </a:endParaRPr>
          </a:p>
        </p:txBody>
      </p:sp>
      <p:sp>
        <p:nvSpPr>
          <p:cNvPr id="101" name="pole tekstowe 100"/>
          <p:cNvSpPr txBox="1"/>
          <p:nvPr/>
        </p:nvSpPr>
        <p:spPr>
          <a:xfrm>
            <a:off x="1043608" y="1916832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chemeClr val="bg1"/>
                </a:solidFill>
              </a:rPr>
              <a:t>CORRECTION</a:t>
            </a:r>
            <a:endParaRPr lang="pl-PL" sz="1600" dirty="0">
              <a:solidFill>
                <a:schemeClr val="bg1"/>
              </a:solidFill>
            </a:endParaRPr>
          </a:p>
        </p:txBody>
      </p:sp>
      <p:sp>
        <p:nvSpPr>
          <p:cNvPr id="102" name="pole tekstowe 101"/>
          <p:cNvSpPr txBox="1"/>
          <p:nvPr/>
        </p:nvSpPr>
        <p:spPr>
          <a:xfrm>
            <a:off x="971600" y="2276872"/>
            <a:ext cx="5040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chemeClr val="bg1"/>
                </a:solidFill>
              </a:rPr>
              <a:t>IMPUTATION</a:t>
            </a:r>
            <a:endParaRPr lang="pl-PL" sz="1600" dirty="0">
              <a:solidFill>
                <a:schemeClr val="bg1"/>
              </a:solidFill>
            </a:endParaRPr>
          </a:p>
        </p:txBody>
      </p:sp>
      <p:sp>
        <p:nvSpPr>
          <p:cNvPr id="103" name="pole tekstowe 102"/>
          <p:cNvSpPr txBox="1"/>
          <p:nvPr/>
        </p:nvSpPr>
        <p:spPr>
          <a:xfrm>
            <a:off x="899592" y="2636912"/>
            <a:ext cx="6840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chemeClr val="bg1"/>
                </a:solidFill>
              </a:rPr>
              <a:t>TRANSFER THE BEST VALUE TO THE RESULTING LAYER</a:t>
            </a:r>
            <a:endParaRPr lang="pl-PL" sz="1600" dirty="0">
              <a:solidFill>
                <a:schemeClr val="bg1"/>
              </a:solidFill>
            </a:endParaRPr>
          </a:p>
        </p:txBody>
      </p:sp>
      <p:sp>
        <p:nvSpPr>
          <p:cNvPr id="23" name="pole tekstowe 22"/>
          <p:cNvSpPr txBox="1"/>
          <p:nvPr/>
        </p:nvSpPr>
        <p:spPr>
          <a:xfrm>
            <a:off x="467544" y="350100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Register 1…n</a:t>
            </a:r>
            <a:endParaRPr lang="pl-PL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467544" y="4005064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err="1" smtClean="0"/>
              <a:t>Layer</a:t>
            </a:r>
            <a:r>
              <a:rPr lang="pl-PL" sz="1600" dirty="0" smtClean="0"/>
              <a:t> </a:t>
            </a:r>
            <a:r>
              <a:rPr lang="pl-PL" sz="1600" dirty="0" err="1" smtClean="0"/>
              <a:t>registers</a:t>
            </a:r>
            <a:endParaRPr lang="pl-PL" sz="1600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539552" y="45091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CAxI</a:t>
            </a:r>
            <a:endParaRPr lang="pl-PL" dirty="0"/>
          </a:p>
        </p:txBody>
      </p:sp>
      <p:sp>
        <p:nvSpPr>
          <p:cNvPr id="27" name="pole tekstowe 26"/>
          <p:cNvSpPr txBox="1"/>
          <p:nvPr/>
        </p:nvSpPr>
        <p:spPr>
          <a:xfrm>
            <a:off x="539552" y="50851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Resulting</a:t>
            </a:r>
            <a:r>
              <a:rPr lang="pl-PL" dirty="0" smtClean="0"/>
              <a:t> </a:t>
            </a:r>
            <a:r>
              <a:rPr lang="pl-PL" dirty="0" err="1" smtClean="0"/>
              <a:t>layer</a:t>
            </a:r>
            <a:endParaRPr lang="pl-PL" dirty="0"/>
          </a:p>
        </p:txBody>
      </p:sp>
      <p:sp>
        <p:nvSpPr>
          <p:cNvPr id="28" name="Strzałka w dół 27"/>
          <p:cNvSpPr/>
          <p:nvPr/>
        </p:nvSpPr>
        <p:spPr>
          <a:xfrm>
            <a:off x="4211960" y="4869160"/>
            <a:ext cx="576064" cy="360040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1" name="pole tekstowe 30"/>
          <p:cNvSpPr txBox="1"/>
          <p:nvPr/>
        </p:nvSpPr>
        <p:spPr>
          <a:xfrm>
            <a:off x="6999947" y="3573016"/>
            <a:ext cx="553998" cy="223224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pl-PL" sz="2400" dirty="0" smtClean="0"/>
              <a:t>Data </a:t>
            </a:r>
            <a:r>
              <a:rPr lang="pl-PL" sz="2400" dirty="0" err="1" smtClean="0"/>
              <a:t>layer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00298" y="4214818"/>
            <a:ext cx="5978772" cy="1921557"/>
          </a:xfrm>
          <a:prstGeom prst="rect">
            <a:avLst/>
          </a:prstGeom>
          <a:noFill/>
          <a:ln>
            <a:noFill/>
          </a:ln>
          <a:effectLst>
            <a:outerShdw blurRad="152400" dist="190500" dir="3540000" algn="ctr" rotWithShape="0">
              <a:srgbClr val="000000">
                <a:alpha val="47000"/>
              </a:srgbClr>
            </a:outerShdw>
          </a:effec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99288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Extract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endParaRPr lang="pl-PL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484784"/>
            <a:ext cx="7848872" cy="2664296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003399"/>
              </a:buClr>
              <a:buNone/>
            </a:pPr>
            <a:endParaRPr lang="pl-PL" sz="28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consolidation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various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source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systems;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different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format,</a:t>
            </a:r>
          </a:p>
          <a:p>
            <a:pPr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extract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production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environment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based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SAS software,</a:t>
            </a:r>
          </a:p>
          <a:p>
            <a:pPr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converting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one format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that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suitable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– SAS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tables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validate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imported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structure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an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integral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part of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.</a:t>
            </a:r>
          </a:p>
          <a:p>
            <a:pPr>
              <a:buClr>
                <a:srgbClr val="003399"/>
              </a:buClr>
              <a:buNone/>
            </a:pPr>
            <a:endParaRPr lang="pl-PL" sz="2600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99288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Extract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b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examples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484784"/>
            <a:ext cx="7848872" cy="266429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endParaRPr lang="pl-PL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l-PL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83569" y="1916832"/>
          <a:ext cx="7704854" cy="3424295"/>
        </p:xfrm>
        <a:graphic>
          <a:graphicData uri="http://schemas.openxmlformats.org/drawingml/2006/table">
            <a:tbl>
              <a:tblPr>
                <a:effectLst>
                  <a:outerShdw blurRad="266700" dist="419100" dir="2220000" sx="98000" sy="98000" rotWithShape="0">
                    <a:srgbClr val="000000">
                      <a:alpha val="45000"/>
                    </a:srgbClr>
                  </a:outerShdw>
                </a:effectLst>
                <a:tableStyleId>{69C7853C-536D-4A76-A0AE-DD22124D55A5}</a:tableStyleId>
              </a:tblPr>
              <a:tblGrid>
                <a:gridCol w="1152127"/>
                <a:gridCol w="4176464"/>
                <a:gridCol w="648072"/>
                <a:gridCol w="792088"/>
                <a:gridCol w="936103"/>
              </a:tblGrid>
              <a:tr h="3888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 smtClean="0">
                          <a:latin typeface="Calibri" pitchFamily="34" charset="0"/>
                        </a:rPr>
                        <a:t>Register/System</a:t>
                      </a:r>
                      <a:endParaRPr lang="pl-PL" sz="12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 err="1" smtClean="0">
                          <a:latin typeface="Calibri" pitchFamily="34" charset="0"/>
                        </a:rPr>
                        <a:t>Name</a:t>
                      </a:r>
                      <a:endParaRPr lang="pl-PL" sz="12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 smtClean="0">
                          <a:latin typeface="Calibri" pitchFamily="34" charset="0"/>
                        </a:rPr>
                        <a:t>Central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Y/N</a:t>
                      </a:r>
                      <a:endParaRPr lang="pl-PL" sz="12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Relational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Y/N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 smtClean="0">
                          <a:latin typeface="Calibri" pitchFamily="34" charset="0"/>
                        </a:rPr>
                        <a:t>Data format</a:t>
                      </a:r>
                      <a:endParaRPr lang="pl-PL" sz="12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PESEL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General electronic system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Population</a:t>
                      </a:r>
                      <a:r>
                        <a:rPr lang="pl-PL" sz="1200" baseline="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Register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KEP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Register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National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Taxpayers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GZM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Community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Registers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Residence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N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SQL Server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PIT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Personal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income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tax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register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SI MS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Ministry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Justice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system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XLS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POBYT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Foreigners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evidence</a:t>
                      </a:r>
                      <a:r>
                        <a:rPr lang="pl-PL" sz="1200" baseline="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system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SQL Server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39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ZUS CRPS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Central Register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Contribution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Payers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ZUS CRU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Central Register od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Insured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Persons</a:t>
                      </a:r>
                      <a:endParaRPr lang="pl-PL" sz="1200" dirty="0" smtClean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ZUS SER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Pension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insurance</a:t>
                      </a:r>
                      <a:r>
                        <a:rPr lang="pl-PL" sz="1200" baseline="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 system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KRUS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Agricultural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Social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Insurance Fund System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XML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</a:rPr>
                        <a:t>CWU NFZ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Central Register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Insured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TXT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PFRON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State Fund for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Rehabilitation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Disabled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Persons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TXT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ARiMR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Agency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for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Restructuring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and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Modernisation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Agriculture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system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XLS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328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EPN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Property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Tax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Records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N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SQL Server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29816"/>
            <a:ext cx="7992888" cy="71095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endParaRPr lang="pl-PL" sz="4000" dirty="0">
              <a:solidFill>
                <a:srgbClr val="003399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412776"/>
            <a:ext cx="7848872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production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environment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consisting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of: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profiling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create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 raport on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quality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unification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standardization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data,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parsing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separation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combining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variables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standardization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schemes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conversion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validation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deduplication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integration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2540</TotalTime>
  <Words>1251</Words>
  <Application>Microsoft Office PowerPoint</Application>
  <PresentationFormat>Pokaz na ekranie (4:3)</PresentationFormat>
  <Paragraphs>754</Paragraphs>
  <Slides>27</Slides>
  <Notes>27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28" baseType="lpstr">
      <vt:lpstr>Aspekt</vt:lpstr>
      <vt:lpstr>      Transforming administrative data to statistical data using ETL tools</vt:lpstr>
      <vt:lpstr>Outline</vt:lpstr>
      <vt:lpstr> Purpose of the work on administrative data</vt:lpstr>
      <vt:lpstr>Data quality -measures-</vt:lpstr>
      <vt:lpstr>ETL process scheme </vt:lpstr>
      <vt:lpstr>Selecting data process - scheme </vt:lpstr>
      <vt:lpstr> Extract data</vt:lpstr>
      <vt:lpstr> Extract data -examples-</vt:lpstr>
      <vt:lpstr> Transform data</vt:lpstr>
      <vt:lpstr>Transform data - profiling-</vt:lpstr>
      <vt:lpstr>  Transform data - standardization and parsing examples-</vt:lpstr>
      <vt:lpstr>Transform data - schemes examples-</vt:lpstr>
      <vt:lpstr>Transform data - exemples: report data cleaning -</vt:lpstr>
      <vt:lpstr>Transform data - conversion: gender variables</vt:lpstr>
      <vt:lpstr>Transform data - conversion: marital status variable-</vt:lpstr>
      <vt:lpstr>Transform data -validation-</vt:lpstr>
      <vt:lpstr>  Transform data -example of validation rules-</vt:lpstr>
      <vt:lpstr>Transform data - deduplication -</vt:lpstr>
      <vt:lpstr>  Transform data -expamle of deduplication process-</vt:lpstr>
      <vt:lpstr>  Transform data -relational database – example-</vt:lpstr>
      <vt:lpstr>Transform data -data integration- </vt:lpstr>
      <vt:lpstr>Transform data -intergation process – scheme- </vt:lpstr>
      <vt:lpstr>   Transform data -data integration: example of algorythm</vt:lpstr>
      <vt:lpstr>  Data integration -example of process-</vt:lpstr>
      <vt:lpstr>Loading data </vt:lpstr>
      <vt:lpstr>Summary </vt:lpstr>
      <vt:lpstr>Thank you  for your attention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Przekształcanie rejestrów publicznych w rejestry statystyczne przy pomocy narzędzi ETL </dc:title>
  <dc:creator>KobusP</dc:creator>
  <cp:lastModifiedBy>KobusP</cp:lastModifiedBy>
  <cp:revision>629</cp:revision>
  <dcterms:created xsi:type="dcterms:W3CDTF">2011-08-23T08:47:17Z</dcterms:created>
  <dcterms:modified xsi:type="dcterms:W3CDTF">2011-11-22T08:21:20Z</dcterms:modified>
</cp:coreProperties>
</file>