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  <p:sldId id="280" r:id="rId7"/>
    <p:sldId id="265" r:id="rId8"/>
    <p:sldId id="266" r:id="rId9"/>
    <p:sldId id="267" r:id="rId10"/>
    <p:sldId id="268" r:id="rId11"/>
    <p:sldId id="271" r:id="rId12"/>
    <p:sldId id="281" r:id="rId13"/>
    <p:sldId id="277" r:id="rId14"/>
    <p:sldId id="278" r:id="rId15"/>
    <p:sldId id="282" r:id="rId16"/>
    <p:sldId id="284" r:id="rId17"/>
    <p:sldId id="285" r:id="rId18"/>
    <p:sldId id="286" r:id="rId19"/>
    <p:sldId id="275" r:id="rId20"/>
    <p:sldId id="28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bfile01\Administrative%20Data%20Centre\User%20(Public)\Projects\Jobs%20Churn\CSO%20Working%20papers\graphs%20for%20papers\JCA02%20for%20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071028492572449"/>
          <c:y val="3.9693925138251797E-2"/>
          <c:w val="0.75323294639716432"/>
          <c:h val="0.84184103410578515"/>
        </c:manualLayout>
      </c:layout>
      <c:lineChart>
        <c:grouping val="standard"/>
        <c:ser>
          <c:idx val="0"/>
          <c:order val="0"/>
          <c:tx>
            <c:strRef>
              <c:f>'JCA02 Business Economy'!$B$1</c:f>
              <c:strCache>
                <c:ptCount val="1"/>
                <c:pt idx="0">
                  <c:v>Hirings</c:v>
                </c:pt>
              </c:strCache>
            </c:strRef>
          </c:tx>
          <c:cat>
            <c:numRef>
              <c:f>'JCA02 Business Economy'!$A$2:$A$5</c:f>
              <c:numCache>
                <c:formatCode>General</c:formatCode>
                <c:ptCount val="4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</c:numCache>
            </c:numRef>
          </c:cat>
          <c:val>
            <c:numRef>
              <c:f>'JCA02 Business Economy'!$B$2:$B$5</c:f>
              <c:numCache>
                <c:formatCode>General</c:formatCode>
                <c:ptCount val="4"/>
                <c:pt idx="0">
                  <c:v>736964</c:v>
                </c:pt>
                <c:pt idx="1">
                  <c:v>804350</c:v>
                </c:pt>
                <c:pt idx="2">
                  <c:v>616640</c:v>
                </c:pt>
                <c:pt idx="3">
                  <c:v>371447</c:v>
                </c:pt>
              </c:numCache>
            </c:numRef>
          </c:val>
        </c:ser>
        <c:ser>
          <c:idx val="1"/>
          <c:order val="1"/>
          <c:tx>
            <c:strRef>
              <c:f>'JCA02 Business Economy'!$C$1</c:f>
              <c:strCache>
                <c:ptCount val="1"/>
                <c:pt idx="0">
                  <c:v>Separations</c:v>
                </c:pt>
              </c:strCache>
            </c:strRef>
          </c:tx>
          <c:cat>
            <c:numRef>
              <c:f>'JCA02 Business Economy'!$A$2:$A$5</c:f>
              <c:numCache>
                <c:formatCode>General</c:formatCode>
                <c:ptCount val="4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</c:numCache>
            </c:numRef>
          </c:cat>
          <c:val>
            <c:numRef>
              <c:f>'JCA02 Business Economy'!$C$2:$C$5</c:f>
              <c:numCache>
                <c:formatCode>General</c:formatCode>
                <c:ptCount val="4"/>
                <c:pt idx="0">
                  <c:v>598780</c:v>
                </c:pt>
                <c:pt idx="1">
                  <c:v>657201</c:v>
                </c:pt>
                <c:pt idx="2">
                  <c:v>731162</c:v>
                </c:pt>
                <c:pt idx="3">
                  <c:v>704357</c:v>
                </c:pt>
              </c:numCache>
            </c:numRef>
          </c:val>
        </c:ser>
        <c:ser>
          <c:idx val="2"/>
          <c:order val="2"/>
          <c:tx>
            <c:strRef>
              <c:f>'JCA02 Business Economy'!$D$1</c:f>
              <c:strCache>
                <c:ptCount val="1"/>
                <c:pt idx="0">
                  <c:v>Job creation</c:v>
                </c:pt>
              </c:strCache>
            </c:strRef>
          </c:tx>
          <c:cat>
            <c:numRef>
              <c:f>'JCA02 Business Economy'!$A$2:$A$5</c:f>
              <c:numCache>
                <c:formatCode>General</c:formatCode>
                <c:ptCount val="4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</c:numCache>
            </c:numRef>
          </c:cat>
          <c:val>
            <c:numRef>
              <c:f>'JCA02 Business Economy'!$D$2:$D$5</c:f>
              <c:numCache>
                <c:formatCode>General</c:formatCode>
                <c:ptCount val="4"/>
                <c:pt idx="0">
                  <c:v>342717</c:v>
                </c:pt>
                <c:pt idx="1">
                  <c:v>378723</c:v>
                </c:pt>
                <c:pt idx="2">
                  <c:v>232505</c:v>
                </c:pt>
                <c:pt idx="3">
                  <c:v>142897</c:v>
                </c:pt>
              </c:numCache>
            </c:numRef>
          </c:val>
        </c:ser>
        <c:ser>
          <c:idx val="3"/>
          <c:order val="3"/>
          <c:tx>
            <c:strRef>
              <c:f>'JCA02 Business Economy'!$E$1</c:f>
              <c:strCache>
                <c:ptCount val="1"/>
                <c:pt idx="0">
                  <c:v>Job destruction</c:v>
                </c:pt>
              </c:strCache>
            </c:strRef>
          </c:tx>
          <c:cat>
            <c:numRef>
              <c:f>'JCA02 Business Economy'!$A$2:$A$5</c:f>
              <c:numCache>
                <c:formatCode>General</c:formatCode>
                <c:ptCount val="4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</c:numCache>
            </c:numRef>
          </c:cat>
          <c:val>
            <c:numRef>
              <c:f>'JCA02 Business Economy'!$E$2:$E$5</c:f>
              <c:numCache>
                <c:formatCode>General</c:formatCode>
                <c:ptCount val="4"/>
                <c:pt idx="0">
                  <c:v>204533</c:v>
                </c:pt>
                <c:pt idx="1">
                  <c:v>231574</c:v>
                </c:pt>
                <c:pt idx="2">
                  <c:v>347027</c:v>
                </c:pt>
                <c:pt idx="3">
                  <c:v>475807</c:v>
                </c:pt>
              </c:numCache>
            </c:numRef>
          </c:val>
        </c:ser>
        <c:marker val="1"/>
        <c:axId val="65397888"/>
        <c:axId val="65399424"/>
      </c:lineChart>
      <c:catAx>
        <c:axId val="6539788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n-IE" sz="1200" baseline="0"/>
            </a:pPr>
            <a:endParaRPr lang="en-US"/>
          </a:p>
        </c:txPr>
        <c:crossAx val="65399424"/>
        <c:crosses val="autoZero"/>
        <c:auto val="1"/>
        <c:lblAlgn val="ctr"/>
        <c:lblOffset val="100"/>
      </c:catAx>
      <c:valAx>
        <c:axId val="65399424"/>
        <c:scaling>
          <c:orientation val="minMax"/>
        </c:scaling>
        <c:axPos val="l"/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IE" sz="1200" baseline="0"/>
            </a:pPr>
            <a:endParaRPr lang="en-US"/>
          </a:p>
        </c:txPr>
        <c:crossAx val="65397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926969180398844"/>
          <c:y val="2.9767590948708771E-2"/>
          <c:w val="0.18042102984549677"/>
          <c:h val="0.26413589058437376"/>
        </c:manualLayout>
      </c:layout>
      <c:txPr>
        <a:bodyPr/>
        <a:lstStyle/>
        <a:p>
          <a:pPr>
            <a:defRPr lang="en-IE" sz="1200" baseline="0"/>
          </a:pPr>
          <a:endParaRPr lang="en-U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08D79-EE45-4182-9EA2-FA6931C8B4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D7B5F-61D6-499E-8B99-B45226548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ohn.Dunne@cso.i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so.ie/visual/pyramids/jobschurnexplorer/n2pyramid/visualise_by_age_and_gender.html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ecd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o.ie/surveysandmethodologies/surveys/construction/Jobchurn.htm" TargetMode="External"/><Relationship Id="rId2" Type="http://schemas.openxmlformats.org/officeDocument/2006/relationships/hyperlink" Target="mailto:John.Dunne@cso.i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96752"/>
            <a:ext cx="8784976" cy="1830065"/>
          </a:xfrm>
        </p:spPr>
        <p:txBody>
          <a:bodyPr>
            <a:normAutofit fontScale="90000"/>
          </a:bodyPr>
          <a:lstStyle/>
          <a:p>
            <a:pPr algn="l"/>
            <a:r>
              <a:rPr lang="en-I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administrative </a:t>
            </a:r>
            <a:r>
              <a:rPr lang="en-I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I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ata to explore Job Churn in the Irish Labour Market</a:t>
            </a:r>
            <a:endParaRPr lang="en-I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0"/>
            <a:ext cx="8892480" cy="126876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IE" sz="2000" b="1" dirty="0" smtClean="0"/>
              <a:t>ESSNET DI</a:t>
            </a:r>
          </a:p>
          <a:p>
            <a:pPr algn="r"/>
            <a:r>
              <a:rPr lang="en-IE" sz="2000" b="1" dirty="0" smtClean="0"/>
              <a:t>Workshop on Data Integration </a:t>
            </a:r>
          </a:p>
          <a:p>
            <a:pPr algn="r"/>
            <a:r>
              <a:rPr lang="en-IE" sz="2000" b="1" dirty="0" smtClean="0"/>
              <a:t>Madrid</a:t>
            </a:r>
          </a:p>
          <a:p>
            <a:pPr algn="r"/>
            <a:r>
              <a:rPr lang="en-IE" sz="2000" b="1" dirty="0" smtClean="0"/>
              <a:t>November 2011 </a:t>
            </a:r>
            <a:endParaRPr lang="en-IE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5536" y="3573016"/>
            <a:ext cx="5256584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E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Outline</a:t>
            </a:r>
          </a:p>
          <a:p>
            <a:pPr lvl="0">
              <a:spcBef>
                <a:spcPct val="20000"/>
              </a:spcBef>
            </a:pPr>
            <a:r>
              <a:rPr kumimoji="0" lang="en-IE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I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The Data</a:t>
            </a:r>
            <a:endParaRPr kumimoji="0" lang="en-IE" sz="3200" b="0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kumimoji="0" lang="en-IE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-</a:t>
            </a:r>
            <a:r>
              <a:rPr lang="en-I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Methodology</a:t>
            </a:r>
            <a:endParaRPr kumimoji="0" lang="en-IE" sz="3200" b="0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E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- The Story (</a:t>
            </a:r>
            <a:r>
              <a:rPr lang="en-I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chapters</a:t>
            </a:r>
            <a:r>
              <a:rPr kumimoji="0" lang="en-IE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E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- </a:t>
            </a:r>
            <a:r>
              <a:rPr lang="en-I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</a:t>
            </a:r>
            <a:r>
              <a:rPr kumimoji="0" lang="en-IE" sz="3200" b="0" i="0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trategic</a:t>
            </a:r>
            <a:r>
              <a:rPr kumimoji="0" lang="en-IE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context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I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Where to next</a:t>
            </a:r>
            <a:endParaRPr kumimoji="0" lang="en-IE" sz="32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28129" y="6279703"/>
            <a:ext cx="3108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E" sz="2400" dirty="0" smtClean="0">
                <a:hlinkClick r:id="rId2"/>
              </a:rPr>
              <a:t>John.Dunne@cso.ie</a:t>
            </a:r>
            <a:r>
              <a:rPr lang="en-IE" sz="2400" dirty="0" smtClean="0"/>
              <a:t> </a:t>
            </a:r>
            <a:endParaRPr lang="en-I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9324528" cy="1143000"/>
          </a:xfrm>
        </p:spPr>
        <p:txBody>
          <a:bodyPr/>
          <a:lstStyle/>
          <a:p>
            <a:pPr algn="l"/>
            <a:r>
              <a:rPr lang="en-IE" dirty="0" smtClean="0"/>
              <a:t>The Methodology </a:t>
            </a:r>
            <a:r>
              <a:rPr lang="en-IE" sz="2000" dirty="0" smtClean="0">
                <a:solidFill>
                  <a:srgbClr val="FF0000"/>
                </a:solidFill>
              </a:rPr>
              <a:t>– </a:t>
            </a:r>
            <a:r>
              <a:rPr lang="en-IE" sz="1800" dirty="0" smtClean="0">
                <a:solidFill>
                  <a:srgbClr val="FF0000"/>
                </a:solidFill>
              </a:rPr>
              <a:t>calculations (Job churn / churning flows)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1124744"/>
            <a:ext cx="73448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/>
              <a:t>At the enterprise level or any group of enterprises, churning flows (CH) is the difference between excess worker reallocation and excess job reallocation. </a:t>
            </a:r>
            <a:endParaRPr lang="en-IE" sz="2000" dirty="0" smtClean="0"/>
          </a:p>
          <a:p>
            <a:endParaRPr lang="en-IE" sz="2000" dirty="0" smtClean="0"/>
          </a:p>
          <a:p>
            <a:r>
              <a:rPr lang="en-IE" sz="2000" dirty="0" smtClean="0"/>
              <a:t>Churning </a:t>
            </a:r>
            <a:r>
              <a:rPr lang="en-IE" sz="2000" dirty="0"/>
              <a:t>flows represent labour reallocation arising from enterprises churning workers through continuing jobs or employees quitting and being replaced on those jobs. So for group j in period t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7" y="4293096"/>
            <a:ext cx="7479013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9392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The Story </a:t>
            </a:r>
            <a:r>
              <a:rPr lang="en-IE" sz="1800" dirty="0" smtClean="0">
                <a:solidFill>
                  <a:srgbClr val="FF0000"/>
                </a:solidFill>
              </a:rPr>
              <a:t>– Chapter JCA02 (Firm based components)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83671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Primary components for Business Economy (Employment records)</a:t>
            </a:r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5661248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People less likely to leave their jobs in a downturn</a:t>
            </a:r>
          </a:p>
          <a:p>
            <a:r>
              <a:rPr lang="en-IE" dirty="0" smtClean="0"/>
              <a:t>  - &gt; Job churn is pro cyclical</a:t>
            </a:r>
            <a:endParaRPr lang="en-IE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876300" y="1457325"/>
          <a:ext cx="7391400" cy="3943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The Story </a:t>
            </a:r>
            <a:r>
              <a:rPr lang="en-IE" sz="1800" dirty="0" smtClean="0">
                <a:solidFill>
                  <a:srgbClr val="FF0000"/>
                </a:solidFill>
              </a:rPr>
              <a:t>– Chapter JCA01 ( Who are the separations? )</a:t>
            </a:r>
            <a:endParaRPr lang="en-IE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641" y="908720"/>
            <a:ext cx="9125903" cy="467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80728"/>
            <a:ext cx="9073515" cy="478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52736"/>
            <a:ext cx="9042083" cy="453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350" y="1052736"/>
            <a:ext cx="9010650" cy="465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5805265"/>
            <a:ext cx="8784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>
                <a:hlinkClick r:id="rId6"/>
              </a:rPr>
              <a:t>http://www.cso.ie/visual/pyramids/jobschurnexplorer/n2pyramid/visualise_by_age_and_gender.html</a:t>
            </a:r>
            <a:r>
              <a:rPr lang="en-IE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-242888"/>
            <a:ext cx="8229600" cy="1143001"/>
          </a:xfrm>
        </p:spPr>
        <p:txBody>
          <a:bodyPr/>
          <a:lstStyle/>
          <a:p>
            <a:pPr algn="l"/>
            <a:r>
              <a:rPr lang="en-IE" smtClean="0"/>
              <a:t>The Story </a:t>
            </a:r>
            <a:r>
              <a:rPr lang="en-IE" sz="1800" smtClean="0">
                <a:solidFill>
                  <a:srgbClr val="FF0000"/>
                </a:solidFill>
              </a:rPr>
              <a:t>– Chapter JCA03 (Re-employment of persons separating)</a:t>
            </a:r>
            <a:endParaRPr lang="en-IE" smtClean="0">
              <a:solidFill>
                <a:srgbClr val="FF000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500188" y="1268413"/>
          <a:ext cx="6096000" cy="724205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28529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Primary separations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E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91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With no new employment 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Primary separations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With new employment</a:t>
                      </a:r>
                    </a:p>
                  </a:txBody>
                  <a:tcPr marL="7315" marR="7315" marT="731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71625" y="2195513"/>
          <a:ext cx="6095999" cy="2466288"/>
        </p:xfrm>
        <a:graphic>
          <a:graphicData uri="http://schemas.openxmlformats.org/drawingml/2006/table">
            <a:tbl>
              <a:tblPr/>
              <a:tblGrid>
                <a:gridCol w="1198503"/>
                <a:gridCol w="1198503"/>
                <a:gridCol w="1292361"/>
                <a:gridCol w="1203316"/>
                <a:gridCol w="1203316"/>
              </a:tblGrid>
              <a:tr h="27403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 Construction (F)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24223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68155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43932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(36)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(64)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29011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79224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50213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(37)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(63)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43424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94859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51435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(46)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(54)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58952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93795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34843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(63)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(37)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571625" y="2205038"/>
          <a:ext cx="6095999" cy="2466288"/>
        </p:xfrm>
        <a:graphic>
          <a:graphicData uri="http://schemas.openxmlformats.org/drawingml/2006/table">
            <a:tbl>
              <a:tblPr/>
              <a:tblGrid>
                <a:gridCol w="1198503"/>
                <a:gridCol w="1198503"/>
                <a:gridCol w="1292361"/>
                <a:gridCol w="1203316"/>
                <a:gridCol w="1203316"/>
              </a:tblGrid>
              <a:tr h="27403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 Industry (B to E)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19053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52830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33777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(36)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(64)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22152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57998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35846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(38)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(62)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24416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59436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35020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(41)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(59)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35027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68436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33409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(51)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(49)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571625" y="2205038"/>
          <a:ext cx="6095998" cy="2717627"/>
        </p:xfrm>
        <a:graphic>
          <a:graphicData uri="http://schemas.openxmlformats.org/drawingml/2006/table">
            <a:tbl>
              <a:tblPr/>
              <a:tblGrid>
                <a:gridCol w="1200398"/>
                <a:gridCol w="1200398"/>
                <a:gridCol w="1294406"/>
                <a:gridCol w="1200398"/>
                <a:gridCol w="1200398"/>
              </a:tblGrid>
              <a:tr h="514891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 Business economy services excluding activities of holding companies (G to N,-642)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113296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362803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249507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(31)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(69)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112657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395016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282359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(29)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(71)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137166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431906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294740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(32)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(68)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187274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438509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251235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(43)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(57)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571625" y="2276475"/>
          <a:ext cx="6095998" cy="2717627"/>
        </p:xfrm>
        <a:graphic>
          <a:graphicData uri="http://schemas.openxmlformats.org/drawingml/2006/table">
            <a:tbl>
              <a:tblPr/>
              <a:tblGrid>
                <a:gridCol w="1200398"/>
                <a:gridCol w="1200398"/>
                <a:gridCol w="1294406"/>
                <a:gridCol w="1200398"/>
                <a:gridCol w="1200398"/>
              </a:tblGrid>
              <a:tr h="514891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 Business economy excluding activities of holding companies (B to N,-642)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156572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483788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327216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(32)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(68)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163820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532238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368418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(31)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(69)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205006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586201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381195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(35)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(65)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Number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281253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600740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319487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4032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     Per cent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(47)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(53)</a:t>
                      </a:r>
                    </a:p>
                  </a:txBody>
                  <a:tcPr marL="7211" marR="7211" marT="72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171450"/>
            <a:ext cx="8229600" cy="1143000"/>
          </a:xfrm>
        </p:spPr>
        <p:txBody>
          <a:bodyPr/>
          <a:lstStyle/>
          <a:p>
            <a:pPr algn="l"/>
            <a:r>
              <a:rPr lang="en-IE" smtClean="0"/>
              <a:t>The Story </a:t>
            </a:r>
            <a:r>
              <a:rPr lang="en-IE" sz="1800" smtClean="0">
                <a:solidFill>
                  <a:srgbClr val="FF0000"/>
                </a:solidFill>
              </a:rPr>
              <a:t>– Chapter JCA04 (Where are separations re-employed?)</a:t>
            </a:r>
            <a:endParaRPr lang="en-IE" smtClean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0825" y="765175"/>
          <a:ext cx="8892479" cy="5817775"/>
        </p:xfrm>
        <a:graphic>
          <a:graphicData uri="http://schemas.openxmlformats.org/drawingml/2006/table">
            <a:tbl>
              <a:tblPr/>
              <a:tblGrid>
                <a:gridCol w="1569261"/>
                <a:gridCol w="1677486"/>
                <a:gridCol w="1001081"/>
                <a:gridCol w="1289680"/>
                <a:gridCol w="1091269"/>
                <a:gridCol w="1118323"/>
                <a:gridCol w="1145379"/>
              </a:tblGrid>
              <a:tr h="230029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Sectoral</a:t>
                      </a:r>
                      <a:r>
                        <a:rPr lang="en-IE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distribution of re-employed separations (2009)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E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77"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 to N,-642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260">
                <a:tc>
                  <a:txBody>
                    <a:bodyPr/>
                    <a:lstStyle/>
                    <a:p>
                      <a:pPr algn="r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4679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Business economy excluding activities of holding companies (B to N,-642)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Number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270112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25792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22024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78360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43788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37207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Per cent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(8)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(29)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(16)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(14)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869"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Manufacturing (C)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Number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26175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10485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6394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1794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2522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Per cent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(40)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(6)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(24)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(7)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869"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Construction (F)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Number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30493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2772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13522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3706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2177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4260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Per cent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(9)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(44)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(12)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(7)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(14)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869"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Wholesale and retail trade; repair of motor vehicles and motorcycles (G)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Number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72824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4860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1751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42571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7479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6320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Per cent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(7)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(2)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(58)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(9)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869"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Accommodation and food service activities (I)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Number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43975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9002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23590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4157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Per cent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(4)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(2)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(20)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(54)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(9)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869"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Administrative and support service activities (N)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Number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39872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2842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2160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7384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4828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13365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24679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  Per cent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(100)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(7)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(5)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(19)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(12)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(34)</a:t>
                      </a: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6990"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E" dirty="0" smtClean="0"/>
              <a:t>The Strategic Context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843808" y="1844824"/>
            <a:ext cx="324036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Enterprises/Firms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220072" y="4437112"/>
            <a:ext cx="324036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Buildings/Location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39552" y="4437112"/>
            <a:ext cx="324036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Persons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7" idx="3"/>
            <a:endCxn id="9" idx="0"/>
          </p:cNvCxnSpPr>
          <p:nvPr/>
        </p:nvCxnSpPr>
        <p:spPr>
          <a:xfrm rot="5400000">
            <a:off x="2026792" y="3145555"/>
            <a:ext cx="1424497" cy="1158616"/>
          </a:xfrm>
          <a:prstGeom prst="straightConnector1">
            <a:avLst/>
          </a:prstGeom>
          <a:ln w="635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5"/>
            <a:endCxn id="8" idx="0"/>
          </p:cNvCxnSpPr>
          <p:nvPr/>
        </p:nvCxnSpPr>
        <p:spPr>
          <a:xfrm rot="16200000" flipH="1">
            <a:off x="5512692" y="3109551"/>
            <a:ext cx="1424497" cy="1230624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6"/>
            <a:endCxn id="8" idx="2"/>
          </p:cNvCxnSpPr>
          <p:nvPr/>
        </p:nvCxnSpPr>
        <p:spPr>
          <a:xfrm>
            <a:off x="3779912" y="5121188"/>
            <a:ext cx="1440160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Where to next </a:t>
            </a:r>
            <a:r>
              <a:rPr lang="en-IE" dirty="0" smtClean="0">
                <a:solidFill>
                  <a:srgbClr val="FF0000"/>
                </a:solidFill>
              </a:rPr>
              <a:t>-</a:t>
            </a:r>
            <a:r>
              <a:rPr lang="en-IE" sz="3600" dirty="0" smtClean="0">
                <a:solidFill>
                  <a:srgbClr val="FF0000"/>
                </a:solidFill>
              </a:rPr>
              <a:t>P</a:t>
            </a:r>
            <a:r>
              <a:rPr lang="en-IE" sz="2400" dirty="0" smtClean="0">
                <a:solidFill>
                  <a:srgbClr val="FF0000"/>
                </a:solidFill>
              </a:rPr>
              <a:t>ersons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en-IE" dirty="0" smtClean="0"/>
              <a:t>Person Activity Register Project</a:t>
            </a:r>
          </a:p>
          <a:p>
            <a:r>
              <a:rPr lang="en-IE" dirty="0" smtClean="0"/>
              <a:t>Objective - Record on an annual basis a persons interaction with key administrative data sources (Key PPSN)</a:t>
            </a:r>
          </a:p>
          <a:p>
            <a:r>
              <a:rPr lang="en-IE" dirty="0" smtClean="0"/>
              <a:t>Key goal – Enable longitudinal analysis of cohorts of the population</a:t>
            </a:r>
          </a:p>
          <a:p>
            <a:r>
              <a:rPr lang="en-IE" dirty="0" smtClean="0"/>
              <a:t>Main sources – </a:t>
            </a:r>
            <a:r>
              <a:rPr lang="en-IE" dirty="0" smtClean="0"/>
              <a:t>Birth, </a:t>
            </a:r>
            <a:r>
              <a:rPr lang="en-IE" dirty="0" smtClean="0"/>
              <a:t>early childcare (partial), </a:t>
            </a:r>
            <a:r>
              <a:rPr lang="en-IE" dirty="0" smtClean="0">
                <a:solidFill>
                  <a:srgbClr val="FF0000"/>
                </a:solidFill>
              </a:rPr>
              <a:t>Primary (5-12 years), </a:t>
            </a:r>
            <a:r>
              <a:rPr lang="en-IE" dirty="0" smtClean="0"/>
              <a:t>Post primary (13-18), third level education, vocational education, employment, unemployment, self-employment, </a:t>
            </a:r>
            <a:r>
              <a:rPr lang="en-IE" dirty="0" smtClean="0"/>
              <a:t>pension</a:t>
            </a:r>
            <a:r>
              <a:rPr lang="en-IE" dirty="0" smtClean="0"/>
              <a:t>, death.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dirty="0" smtClean="0"/>
              <a:t>Objective to enable small area statistics</a:t>
            </a:r>
          </a:p>
          <a:p>
            <a:pPr>
              <a:buNone/>
            </a:pPr>
            <a:r>
              <a:rPr lang="en-IE" dirty="0" smtClean="0"/>
              <a:t>Inputs </a:t>
            </a:r>
          </a:p>
          <a:p>
            <a:pPr marL="571500" indent="-571500">
              <a:buAutoNum type="romanLcParenR"/>
            </a:pPr>
            <a:r>
              <a:rPr lang="en-IE" sz="2400" dirty="0" smtClean="0"/>
              <a:t>Register of all addresses in state with location (</a:t>
            </a:r>
            <a:r>
              <a:rPr lang="en-IE" sz="2400" dirty="0" err="1" smtClean="0"/>
              <a:t>x,y</a:t>
            </a:r>
            <a:r>
              <a:rPr lang="en-IE" sz="2400" dirty="0" smtClean="0"/>
              <a:t>)</a:t>
            </a:r>
          </a:p>
          <a:p>
            <a:pPr marL="571500" indent="-571500">
              <a:buAutoNum type="romanLcParenR"/>
            </a:pPr>
            <a:r>
              <a:rPr lang="en-IE" sz="2400" dirty="0" smtClean="0"/>
              <a:t>Addresses attached to persons in different administrative sources (quality and currency issues)</a:t>
            </a:r>
          </a:p>
          <a:p>
            <a:pPr>
              <a:buNone/>
            </a:pPr>
            <a:r>
              <a:rPr lang="en-IE" dirty="0" smtClean="0"/>
              <a:t>Challenges – </a:t>
            </a:r>
          </a:p>
          <a:p>
            <a:pPr>
              <a:buNone/>
            </a:pPr>
            <a:r>
              <a:rPr lang="en-IE" sz="2400" dirty="0" err="1" smtClean="0"/>
              <a:t>i</a:t>
            </a:r>
            <a:r>
              <a:rPr lang="en-IE" sz="2400" dirty="0" smtClean="0"/>
              <a:t>)No comprehensive administrative data source to link persons to addresses.</a:t>
            </a:r>
          </a:p>
          <a:p>
            <a:pPr>
              <a:buNone/>
            </a:pPr>
            <a:r>
              <a:rPr lang="en-IE" sz="2400" dirty="0" smtClean="0"/>
              <a:t>ii) No postcode system</a:t>
            </a:r>
          </a:p>
          <a:p>
            <a:pPr marL="571500" indent="-571500">
              <a:buNone/>
            </a:pPr>
            <a:r>
              <a:rPr lang="en-IE" sz="2400" dirty="0" smtClean="0"/>
              <a:t>iii) Address strings not </a:t>
            </a:r>
            <a:r>
              <a:rPr lang="en-IE" sz="2400" smtClean="0"/>
              <a:t>necessarily unique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Where to next </a:t>
            </a:r>
            <a:r>
              <a:rPr lang="en-IE" dirty="0" smtClean="0">
                <a:solidFill>
                  <a:srgbClr val="FF0000"/>
                </a:solidFill>
              </a:rPr>
              <a:t>–</a:t>
            </a:r>
            <a:r>
              <a:rPr lang="en-IE" sz="3600" dirty="0" smtClean="0">
                <a:solidFill>
                  <a:srgbClr val="FF0000"/>
                </a:solidFill>
              </a:rPr>
              <a:t>P</a:t>
            </a:r>
            <a:r>
              <a:rPr lang="en-IE" sz="2400" dirty="0" smtClean="0">
                <a:solidFill>
                  <a:srgbClr val="FF0000"/>
                </a:solidFill>
              </a:rPr>
              <a:t>erson/</a:t>
            </a:r>
            <a:r>
              <a:rPr lang="en-IE" sz="3600" dirty="0" smtClean="0">
                <a:solidFill>
                  <a:srgbClr val="FF0000"/>
                </a:solidFill>
              </a:rPr>
              <a:t>L</a:t>
            </a:r>
            <a:r>
              <a:rPr lang="en-IE" sz="2400" dirty="0" smtClean="0">
                <a:solidFill>
                  <a:srgbClr val="FF0000"/>
                </a:solidFill>
              </a:rPr>
              <a:t>ocation link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001419"/>
          </a:xfrm>
        </p:spPr>
        <p:txBody>
          <a:bodyPr/>
          <a:lstStyle/>
          <a:p>
            <a:pPr>
              <a:buNone/>
            </a:pPr>
            <a:r>
              <a:rPr lang="en-IE" dirty="0" smtClean="0"/>
              <a:t>Objective to enable small area statistics</a:t>
            </a:r>
          </a:p>
          <a:p>
            <a:pPr>
              <a:buNone/>
            </a:pPr>
            <a:r>
              <a:rPr lang="en-IE" dirty="0" smtClean="0"/>
              <a:t>Challenges – </a:t>
            </a:r>
          </a:p>
          <a:p>
            <a:pPr>
              <a:buNone/>
            </a:pPr>
            <a:r>
              <a:rPr lang="en-IE" sz="2400" dirty="0" err="1" smtClean="0"/>
              <a:t>i</a:t>
            </a:r>
            <a:r>
              <a:rPr lang="en-IE" sz="2400" dirty="0" smtClean="0"/>
              <a:t>)No comprehensive administrative data source to link persons to addresses.</a:t>
            </a:r>
          </a:p>
          <a:p>
            <a:pPr>
              <a:buNone/>
            </a:pPr>
            <a:r>
              <a:rPr lang="en-IE" sz="2400" dirty="0" smtClean="0"/>
              <a:t>ii) No postcode system</a:t>
            </a:r>
          </a:p>
          <a:p>
            <a:pPr>
              <a:buNone/>
            </a:pPr>
            <a:r>
              <a:rPr lang="en-IE" dirty="0" smtClean="0"/>
              <a:t>Inputs </a:t>
            </a:r>
          </a:p>
          <a:p>
            <a:pPr marL="571500" indent="-571500">
              <a:buAutoNum type="romanLcParenR"/>
            </a:pPr>
            <a:r>
              <a:rPr lang="en-IE" sz="2400" dirty="0" smtClean="0"/>
              <a:t>Register of all addresses in state with location (</a:t>
            </a:r>
            <a:r>
              <a:rPr lang="en-IE" sz="2400" dirty="0" err="1" smtClean="0"/>
              <a:t>x,y</a:t>
            </a:r>
            <a:r>
              <a:rPr lang="en-IE" sz="2400" dirty="0" smtClean="0"/>
              <a:t>)</a:t>
            </a:r>
          </a:p>
          <a:p>
            <a:pPr marL="571500" indent="-571500">
              <a:buAutoNum type="romanLcParenR"/>
            </a:pPr>
            <a:r>
              <a:rPr lang="en-IE" sz="2400" dirty="0" smtClean="0"/>
              <a:t>Addresses attached to persons in different administrative sources (quality and currency issues)</a:t>
            </a:r>
          </a:p>
          <a:p>
            <a:pPr marL="571500" indent="-571500">
              <a:buAutoNum type="romanLcParenR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Where to next </a:t>
            </a:r>
            <a:r>
              <a:rPr lang="en-IE" dirty="0" smtClean="0">
                <a:solidFill>
                  <a:srgbClr val="FF0000"/>
                </a:solidFill>
              </a:rPr>
              <a:t>–</a:t>
            </a:r>
            <a:r>
              <a:rPr lang="en-IE" sz="3600" dirty="0" smtClean="0">
                <a:solidFill>
                  <a:srgbClr val="FF0000"/>
                </a:solidFill>
              </a:rPr>
              <a:t>P</a:t>
            </a:r>
            <a:r>
              <a:rPr lang="en-IE" sz="2400" dirty="0" smtClean="0">
                <a:solidFill>
                  <a:srgbClr val="FF0000"/>
                </a:solidFill>
              </a:rPr>
              <a:t>erson/</a:t>
            </a:r>
            <a:r>
              <a:rPr lang="en-IE" sz="3600" dirty="0" smtClean="0">
                <a:solidFill>
                  <a:srgbClr val="FF0000"/>
                </a:solidFill>
              </a:rPr>
              <a:t>L</a:t>
            </a:r>
            <a:r>
              <a:rPr lang="en-IE" sz="2400" dirty="0" smtClean="0">
                <a:solidFill>
                  <a:srgbClr val="FF0000"/>
                </a:solidFill>
              </a:rPr>
              <a:t>ocation link (2)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The References </a:t>
            </a:r>
            <a:r>
              <a:rPr lang="en-IE" sz="2400" dirty="0" smtClean="0">
                <a:solidFill>
                  <a:srgbClr val="FF0000"/>
                </a:solidFill>
              </a:rPr>
              <a:t>(Job Churn)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76064" y="1196752"/>
            <a:ext cx="80283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Bassanini, A., &amp; Marianna, P. (2009). </a:t>
            </a:r>
            <a:r>
              <a:rPr kumimoji="0" lang="en-IE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Looking inside the perpetual motion machine: job and worker flows in OECD countries.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Retrieved from 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2"/>
              </a:rPr>
              <a:t>http://www.oecd.org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Burgess, S., Lane, J., &amp; Stevens, D. (2000). Job Flows, Worker Flows and Churning. </a:t>
            </a:r>
            <a:r>
              <a:rPr kumimoji="0" lang="en-IE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Journal of </a:t>
            </a:r>
            <a:r>
              <a:rPr kumimoji="0" lang="en-IE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Labor</a:t>
            </a:r>
            <a:r>
              <a:rPr kumimoji="0" lang="en-IE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Economics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IE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18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(3).</a:t>
            </a:r>
            <a:endParaRPr kumimoji="0" lang="en-I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Fox, R. (2009, June). </a:t>
            </a:r>
            <a:r>
              <a:rPr kumimoji="0" lang="en-IE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Job Opportunities in the Downturn.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Retrieved March 15, 2011, from http://www.fas.ie/NR/rdonlyres/9ABC5EE1-CF20-4AA5-ACA4-C5B81DD9FE5E/793/jobsdownturn96.pdf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Guertzgen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N. (2007). </a:t>
            </a:r>
            <a:r>
              <a:rPr kumimoji="0" lang="en-IE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Job and Worker reallocation in German establishments: the role of employers' wage policies and labour market equilibriums.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Discussion paper, Centre for European Economic Research, Mannheim.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Ilmakunnas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P., &amp; </a:t>
            </a:r>
            <a:r>
              <a:rPr kumimoji="0" lang="en-I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Maliranta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M. (2001). </a:t>
            </a:r>
            <a:r>
              <a:rPr kumimoji="0" lang="en-IE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turnover of jobs and workers in a deep recession: evidence from the Finnish business sector.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Helsinki School of Economics and Business Administration; The Research Institute of the Finnish Economy. Helsinki: The Research Institute of the Finnish Economy.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Li, D. (2010). </a:t>
            </a:r>
            <a:r>
              <a:rPr kumimoji="0" lang="en-IE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Job reallocation and labour mobility among heterogeneous firms in Norway.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Working Paper, </a:t>
            </a:r>
            <a:r>
              <a:rPr kumimoji="0" lang="en-I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Ragnar</a:t>
            </a:r>
            <a:r>
              <a:rPr kumimoji="0" lang="en-I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Frisch Centre for Economic Research.</a:t>
            </a:r>
            <a:endParaRPr kumimoji="0" lang="en-I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The Data </a:t>
            </a:r>
            <a:r>
              <a:rPr lang="en-IE" sz="2400" dirty="0" smtClean="0">
                <a:solidFill>
                  <a:srgbClr val="FF0000"/>
                </a:solidFill>
              </a:rPr>
              <a:t>– the analysis file 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971600" y="1124744"/>
            <a:ext cx="1656184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dirty="0" smtClean="0"/>
              <a:t>CSO</a:t>
            </a:r>
          </a:p>
          <a:p>
            <a:r>
              <a:rPr lang="en-IE" dirty="0" smtClean="0"/>
              <a:t>Business Register</a:t>
            </a:r>
          </a:p>
          <a:p>
            <a:pPr algn="r"/>
            <a:r>
              <a:rPr lang="en-IE" dirty="0" smtClean="0"/>
              <a:t>EMR ID</a:t>
            </a:r>
          </a:p>
          <a:p>
            <a:pPr algn="r"/>
            <a:r>
              <a:rPr lang="en-IE" dirty="0" smtClean="0"/>
              <a:t>CBR ID</a:t>
            </a:r>
          </a:p>
          <a:p>
            <a:pPr algn="r"/>
            <a:r>
              <a:rPr lang="en-IE" dirty="0" smtClean="0"/>
              <a:t>Legal form</a:t>
            </a:r>
          </a:p>
          <a:p>
            <a:pPr algn="r"/>
            <a:r>
              <a:rPr lang="en-IE" dirty="0" smtClean="0"/>
              <a:t>Activity</a:t>
            </a:r>
            <a:endParaRPr lang="en-IE" dirty="0"/>
          </a:p>
          <a:p>
            <a:pPr algn="ctr"/>
            <a:endParaRPr lang="en-IE" dirty="0"/>
          </a:p>
        </p:txBody>
      </p:sp>
      <p:sp>
        <p:nvSpPr>
          <p:cNvPr id="54" name="Rounded Rectangle 53"/>
          <p:cNvSpPr/>
          <p:nvPr/>
        </p:nvSpPr>
        <p:spPr>
          <a:xfrm>
            <a:off x="3491880" y="1124744"/>
            <a:ext cx="1656184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dirty="0" smtClean="0"/>
              <a:t>Revenue Employer Employee Tax returns</a:t>
            </a:r>
          </a:p>
          <a:p>
            <a:pPr algn="r"/>
            <a:r>
              <a:rPr lang="en-IE" dirty="0" smtClean="0"/>
              <a:t>EMR ID</a:t>
            </a:r>
          </a:p>
          <a:p>
            <a:pPr algn="r"/>
            <a:r>
              <a:rPr lang="en-IE" dirty="0" smtClean="0"/>
              <a:t>PPSN</a:t>
            </a:r>
          </a:p>
          <a:p>
            <a:pPr algn="r"/>
            <a:r>
              <a:rPr lang="en-IE" dirty="0" smtClean="0"/>
              <a:t>Class</a:t>
            </a:r>
          </a:p>
          <a:p>
            <a:pPr algn="r"/>
            <a:r>
              <a:rPr lang="en-IE" dirty="0" smtClean="0"/>
              <a:t>Weeks</a:t>
            </a:r>
          </a:p>
          <a:p>
            <a:pPr algn="r"/>
            <a:r>
              <a:rPr lang="en-IE" dirty="0" smtClean="0"/>
              <a:t>Pay</a:t>
            </a:r>
            <a:endParaRPr lang="en-IE" dirty="0"/>
          </a:p>
        </p:txBody>
      </p:sp>
      <p:sp>
        <p:nvSpPr>
          <p:cNvPr id="55" name="Rounded Rectangle 54"/>
          <p:cNvSpPr/>
          <p:nvPr/>
        </p:nvSpPr>
        <p:spPr>
          <a:xfrm>
            <a:off x="5940152" y="1124744"/>
            <a:ext cx="1656184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dirty="0" smtClean="0"/>
              <a:t>DSP</a:t>
            </a:r>
          </a:p>
          <a:p>
            <a:r>
              <a:rPr lang="en-IE" dirty="0" smtClean="0"/>
              <a:t>Client record System</a:t>
            </a:r>
          </a:p>
          <a:p>
            <a:pPr algn="r"/>
            <a:r>
              <a:rPr lang="en-IE" dirty="0" smtClean="0"/>
              <a:t>PPSN</a:t>
            </a:r>
          </a:p>
          <a:p>
            <a:pPr algn="r"/>
            <a:r>
              <a:rPr lang="en-IE" dirty="0" smtClean="0"/>
              <a:t>DOB</a:t>
            </a:r>
          </a:p>
          <a:p>
            <a:pPr algn="r"/>
            <a:r>
              <a:rPr lang="en-IE" dirty="0" smtClean="0"/>
              <a:t>Gender</a:t>
            </a:r>
          </a:p>
          <a:p>
            <a:pPr algn="r"/>
            <a:r>
              <a:rPr lang="en-IE" dirty="0" smtClean="0"/>
              <a:t>Nationality</a:t>
            </a:r>
            <a:endParaRPr lang="en-IE" dirty="0"/>
          </a:p>
        </p:txBody>
      </p:sp>
      <p:sp>
        <p:nvSpPr>
          <p:cNvPr id="56" name="Rounded Rectangle 55"/>
          <p:cNvSpPr/>
          <p:nvPr/>
        </p:nvSpPr>
        <p:spPr>
          <a:xfrm>
            <a:off x="2051720" y="4365104"/>
            <a:ext cx="4608512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dirty="0" smtClean="0"/>
              <a:t>SPP35 Analysis file for each reference year</a:t>
            </a:r>
          </a:p>
          <a:p>
            <a:pPr algn="r"/>
            <a:r>
              <a:rPr lang="en-IE" b="1" dirty="0" smtClean="0"/>
              <a:t>CSOPPSN</a:t>
            </a:r>
          </a:p>
          <a:p>
            <a:pPr algn="r"/>
            <a:r>
              <a:rPr lang="en-IE" dirty="0" smtClean="0"/>
              <a:t>CBR ID</a:t>
            </a:r>
          </a:p>
          <a:p>
            <a:pPr algn="r"/>
            <a:r>
              <a:rPr lang="en-IE" b="1" dirty="0" smtClean="0"/>
              <a:t>Month of birth</a:t>
            </a:r>
            <a:r>
              <a:rPr lang="en-IE" dirty="0" smtClean="0"/>
              <a:t>, Sex, Nationality</a:t>
            </a:r>
          </a:p>
          <a:p>
            <a:pPr algn="r"/>
            <a:r>
              <a:rPr lang="en-IE" dirty="0" smtClean="0"/>
              <a:t>Activity (NACE Rev 2), Legal form</a:t>
            </a:r>
          </a:p>
          <a:p>
            <a:pPr algn="r"/>
            <a:r>
              <a:rPr lang="en-IE" dirty="0" smtClean="0"/>
              <a:t>Weeks, Reckonable pay</a:t>
            </a:r>
            <a:endParaRPr lang="en-IE" dirty="0"/>
          </a:p>
        </p:txBody>
      </p:sp>
      <p:cxnSp>
        <p:nvCxnSpPr>
          <p:cNvPr id="58" name="Elbow Connector 57"/>
          <p:cNvCxnSpPr/>
          <p:nvPr/>
        </p:nvCxnSpPr>
        <p:spPr>
          <a:xfrm flipV="1">
            <a:off x="5076056" y="2348880"/>
            <a:ext cx="1800200" cy="288032"/>
          </a:xfrm>
          <a:prstGeom prst="bentConnector3">
            <a:avLst>
              <a:gd name="adj1" fmla="val 50000"/>
            </a:avLst>
          </a:prstGeom>
          <a:ln w="25400" cmpd="sng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/>
          <p:nvPr/>
        </p:nvCxnSpPr>
        <p:spPr>
          <a:xfrm>
            <a:off x="2483768" y="2348880"/>
            <a:ext cx="1800200" cy="1588"/>
          </a:xfrm>
          <a:prstGeom prst="bentConnector3">
            <a:avLst>
              <a:gd name="adj1" fmla="val 50000"/>
            </a:avLst>
          </a:prstGeom>
          <a:ln w="25400" cmpd="sng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Down Arrow Callout 61"/>
          <p:cNvSpPr/>
          <p:nvPr/>
        </p:nvSpPr>
        <p:spPr>
          <a:xfrm>
            <a:off x="1403648" y="3717032"/>
            <a:ext cx="5760640" cy="576064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2"/>
                </a:solidFill>
              </a:rPr>
              <a:t>Integrated and </a:t>
            </a:r>
            <a:r>
              <a:rPr lang="en-IE" b="1" dirty="0" smtClean="0">
                <a:solidFill>
                  <a:schemeClr val="tx2"/>
                </a:solidFill>
              </a:rPr>
              <a:t>depersonalised</a:t>
            </a:r>
            <a:r>
              <a:rPr lang="en-IE" dirty="0" smtClean="0">
                <a:solidFill>
                  <a:schemeClr val="tx2"/>
                </a:solidFill>
              </a:rPr>
              <a:t> for multi-purpose analysis</a:t>
            </a:r>
            <a:endParaRPr lang="en-IE" dirty="0">
              <a:solidFill>
                <a:schemeClr val="tx2"/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>
            <a:off x="5292080" y="4869160"/>
            <a:ext cx="144016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9" name="Oval 68"/>
          <p:cNvSpPr/>
          <p:nvPr/>
        </p:nvSpPr>
        <p:spPr>
          <a:xfrm>
            <a:off x="6588224" y="2132856"/>
            <a:ext cx="122413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2" name="Oval 71"/>
          <p:cNvSpPr/>
          <p:nvPr/>
        </p:nvSpPr>
        <p:spPr>
          <a:xfrm>
            <a:off x="3131840" y="5445224"/>
            <a:ext cx="201622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2" grpId="0" animBg="1"/>
      <p:bldP spid="70" grpId="0" animBg="1"/>
      <p:bldP spid="69" grpId="0" animBg="1"/>
      <p:bldP spid="7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IE" dirty="0" smtClean="0">
                <a:hlinkClick r:id="rId2"/>
              </a:rPr>
              <a:t>John.Dunne@cso.ie</a:t>
            </a: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smtClean="0"/>
              <a:t>On the web</a:t>
            </a:r>
            <a:endParaRPr lang="en-IE" dirty="0" smtClean="0"/>
          </a:p>
          <a:p>
            <a:pPr>
              <a:buNone/>
            </a:pPr>
            <a:r>
              <a:rPr lang="en-IE" sz="1800" dirty="0" smtClean="0">
                <a:hlinkClick r:id="rId3"/>
              </a:rPr>
              <a:t>http://www.cso.ie/surveysandmethodologies/surveys/construction/Jobchurn.htm</a:t>
            </a:r>
            <a:r>
              <a:rPr lang="en-IE" sz="1800" dirty="0" smtClean="0"/>
              <a:t> 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The Data </a:t>
            </a:r>
            <a:r>
              <a:rPr lang="en-IE" sz="1800" dirty="0" smtClean="0">
                <a:solidFill>
                  <a:srgbClr val="FF0000"/>
                </a:solidFill>
              </a:rPr>
              <a:t>- strengths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200000"/>
              </a:lnSpc>
            </a:pPr>
            <a:r>
              <a:rPr lang="en-IE" dirty="0" smtClean="0"/>
              <a:t>Links information on employer and employees</a:t>
            </a:r>
          </a:p>
          <a:p>
            <a:pPr lvl="1">
              <a:lnSpc>
                <a:spcPct val="200000"/>
              </a:lnSpc>
            </a:pPr>
            <a:r>
              <a:rPr lang="en-IE" dirty="0" smtClean="0"/>
              <a:t>Comprehensive</a:t>
            </a:r>
          </a:p>
          <a:p>
            <a:pPr lvl="1">
              <a:lnSpc>
                <a:spcPct val="200000"/>
              </a:lnSpc>
            </a:pPr>
            <a:r>
              <a:rPr lang="en-IE" dirty="0" smtClean="0"/>
              <a:t>High quality</a:t>
            </a:r>
          </a:p>
          <a:p>
            <a:pPr lvl="1">
              <a:lnSpc>
                <a:spcPct val="200000"/>
              </a:lnSpc>
            </a:pPr>
            <a:r>
              <a:rPr lang="en-IE" dirty="0" smtClean="0"/>
              <a:t>Consistent</a:t>
            </a:r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The Data </a:t>
            </a:r>
            <a:r>
              <a:rPr lang="en-IE" sz="1800" dirty="0" smtClean="0">
                <a:solidFill>
                  <a:srgbClr val="FF0000"/>
                </a:solidFill>
              </a:rPr>
              <a:t>- weaknesses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IE" dirty="0" smtClean="0"/>
              <a:t>For administrative purposes</a:t>
            </a:r>
          </a:p>
          <a:p>
            <a:pPr>
              <a:buNone/>
            </a:pPr>
            <a:r>
              <a:rPr lang="en-IE" dirty="0" smtClean="0"/>
              <a:t>As is </a:t>
            </a:r>
            <a:r>
              <a:rPr lang="en-IE" sz="2000" dirty="0" smtClean="0">
                <a:solidFill>
                  <a:srgbClr val="FF0000"/>
                </a:solidFill>
              </a:rPr>
              <a:t>(warts and all / legal record)</a:t>
            </a:r>
            <a:endParaRPr lang="en-I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IE" dirty="0" smtClean="0"/>
              <a:t>Not perfect</a:t>
            </a:r>
          </a:p>
          <a:p>
            <a:pPr>
              <a:buNone/>
            </a:pPr>
            <a:r>
              <a:rPr lang="en-IE" dirty="0" smtClean="0"/>
              <a:t>No point in time </a:t>
            </a:r>
            <a:r>
              <a:rPr lang="en-IE" sz="2000" dirty="0" smtClean="0">
                <a:solidFill>
                  <a:srgbClr val="FF0000"/>
                </a:solidFill>
              </a:rPr>
              <a:t>(Concurrent v Consecutive employments, seasonality)</a:t>
            </a:r>
            <a:endParaRPr lang="en-I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IE" dirty="0" smtClean="0"/>
              <a:t>Timeliness </a:t>
            </a:r>
            <a:r>
              <a:rPr lang="en-IE" sz="2000" dirty="0" smtClean="0">
                <a:solidFill>
                  <a:srgbClr val="FF0000"/>
                </a:solidFill>
              </a:rPr>
              <a:t>(10 months after reference period end)</a:t>
            </a:r>
            <a:endParaRPr lang="en-I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IE" dirty="0" smtClean="0"/>
              <a:t>Business register </a:t>
            </a:r>
            <a:r>
              <a:rPr lang="en-IE" sz="2000" dirty="0" smtClean="0">
                <a:solidFill>
                  <a:srgbClr val="FF0000"/>
                </a:solidFill>
              </a:rPr>
              <a:t>(on going quality enhancement)</a:t>
            </a:r>
            <a:endParaRPr lang="en-IE" dirty="0" smtClean="0">
              <a:solidFill>
                <a:srgbClr val="FF0000"/>
              </a:solidFill>
            </a:endParaRPr>
          </a:p>
          <a:p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The Data </a:t>
            </a:r>
            <a:r>
              <a:rPr lang="en-IE" sz="1800" dirty="0" smtClean="0">
                <a:solidFill>
                  <a:srgbClr val="FF0000"/>
                </a:solidFill>
              </a:rPr>
              <a:t>– Added opportunities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IE" dirty="0" smtClean="0"/>
              <a:t>Other indicators</a:t>
            </a:r>
          </a:p>
          <a:p>
            <a:pPr lvl="1">
              <a:lnSpc>
                <a:spcPct val="200000"/>
              </a:lnSpc>
            </a:pPr>
            <a:r>
              <a:rPr lang="en-IE" dirty="0" smtClean="0"/>
              <a:t>Job volume  </a:t>
            </a:r>
            <a:r>
              <a:rPr lang="en-IE" sz="2000" dirty="0" smtClean="0">
                <a:solidFill>
                  <a:srgbClr val="FF0000"/>
                </a:solidFill>
              </a:rPr>
              <a:t>(Sum of weeks | years worked)</a:t>
            </a:r>
            <a:endParaRPr lang="en-IE" dirty="0" smtClean="0">
              <a:solidFill>
                <a:srgbClr val="FF0000"/>
              </a:solidFill>
            </a:endParaRPr>
          </a:p>
          <a:p>
            <a:pPr lvl="1">
              <a:lnSpc>
                <a:spcPct val="200000"/>
              </a:lnSpc>
            </a:pPr>
            <a:r>
              <a:rPr lang="en-IE" dirty="0" smtClean="0"/>
              <a:t>Job value  </a:t>
            </a:r>
            <a:r>
              <a:rPr lang="en-IE" sz="2000" dirty="0" smtClean="0">
                <a:solidFill>
                  <a:srgbClr val="FF0000"/>
                </a:solidFill>
              </a:rPr>
              <a:t>(Sum of reckonable pay recorded)</a:t>
            </a:r>
            <a:endParaRPr lang="en-IE" dirty="0" smtClean="0">
              <a:solidFill>
                <a:srgbClr val="FF0000"/>
              </a:solidFill>
            </a:endParaRPr>
          </a:p>
          <a:p>
            <a:pPr lvl="1">
              <a:lnSpc>
                <a:spcPct val="200000"/>
              </a:lnSpc>
            </a:pPr>
            <a:r>
              <a:rPr lang="en-IE" dirty="0" smtClean="0"/>
              <a:t>Job quality  </a:t>
            </a:r>
            <a:r>
              <a:rPr lang="en-IE" sz="2000" dirty="0" smtClean="0">
                <a:solidFill>
                  <a:srgbClr val="FF0000"/>
                </a:solidFill>
              </a:rPr>
              <a:t>(Mean weekly reckonable pay)</a:t>
            </a:r>
            <a:endParaRPr lang="en-I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323850" y="1600200"/>
            <a:ext cx="4103688" cy="4525963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None/>
            </a:pPr>
            <a:r>
              <a:rPr lang="en-IE" sz="2800" dirty="0" smtClean="0"/>
              <a:t>A firm has 10 paid employees on books in 2008</a:t>
            </a:r>
          </a:p>
          <a:p>
            <a:pPr>
              <a:buFont typeface="Arial" charset="0"/>
              <a:buNone/>
            </a:pPr>
            <a:endParaRPr lang="en-IE" sz="2800" dirty="0" smtClean="0"/>
          </a:p>
          <a:p>
            <a:pPr>
              <a:buFont typeface="Arial" charset="0"/>
              <a:buNone/>
            </a:pPr>
            <a:r>
              <a:rPr lang="en-IE" sz="2800" dirty="0" smtClean="0"/>
              <a:t>A firm has 12 paid employees on books in 2009</a:t>
            </a:r>
          </a:p>
          <a:p>
            <a:pPr>
              <a:buFont typeface="Arial" charset="0"/>
              <a:buNone/>
            </a:pPr>
            <a:endParaRPr lang="en-IE" sz="2800" dirty="0" smtClean="0"/>
          </a:p>
          <a:p>
            <a:pPr>
              <a:buFont typeface="Arial" charset="0"/>
              <a:buNone/>
            </a:pPr>
            <a:r>
              <a:rPr lang="en-IE" sz="2800" dirty="0" smtClean="0"/>
              <a:t>The firm has 4 paid workers on books in 2009 that don’t exist in 2008 (</a:t>
            </a:r>
            <a:r>
              <a:rPr lang="en-IE" sz="2800" dirty="0" err="1" smtClean="0">
                <a:solidFill>
                  <a:srgbClr val="FF0000"/>
                </a:solidFill>
              </a:rPr>
              <a:t>Hirings</a:t>
            </a:r>
            <a:r>
              <a:rPr lang="en-IE" sz="2800" dirty="0" smtClean="0"/>
              <a:t>)</a:t>
            </a:r>
          </a:p>
          <a:p>
            <a:pPr>
              <a:buFont typeface="Arial" charset="0"/>
              <a:buNone/>
            </a:pPr>
            <a:endParaRPr lang="en-IE" sz="2800" dirty="0" smtClean="0"/>
          </a:p>
          <a:p>
            <a:pPr>
              <a:buFont typeface="Arial" charset="0"/>
              <a:buNone/>
            </a:pPr>
            <a:r>
              <a:rPr lang="en-IE" sz="2800" dirty="0" smtClean="0"/>
              <a:t>The firm has 2 paid workers on books in 2008 that don’t exist in 2009 (</a:t>
            </a:r>
            <a:r>
              <a:rPr lang="en-IE" sz="2800" dirty="0" smtClean="0">
                <a:solidFill>
                  <a:srgbClr val="FF0000"/>
                </a:solidFill>
              </a:rPr>
              <a:t>Separations</a:t>
            </a:r>
            <a:r>
              <a:rPr lang="en-IE" sz="2800" dirty="0" smtClean="0"/>
              <a:t>)</a:t>
            </a:r>
          </a:p>
          <a:p>
            <a:pPr>
              <a:buFont typeface="Arial" charset="0"/>
              <a:buNone/>
            </a:pPr>
            <a:endParaRPr lang="en-IE" sz="2400" dirty="0" smtClean="0"/>
          </a:p>
        </p:txBody>
      </p:sp>
      <p:sp>
        <p:nvSpPr>
          <p:cNvPr id="9219" name="Title 1"/>
          <p:cNvSpPr>
            <a:spLocks noGrp="1"/>
          </p:cNvSpPr>
          <p:nvPr>
            <p:ph type="title"/>
          </p:nvPr>
        </p:nvSpPr>
        <p:spPr>
          <a:xfrm>
            <a:off x="0" y="-171450"/>
            <a:ext cx="8229600" cy="1143000"/>
          </a:xfrm>
        </p:spPr>
        <p:txBody>
          <a:bodyPr/>
          <a:lstStyle/>
          <a:p>
            <a:pPr algn="l"/>
            <a:r>
              <a:rPr lang="en-IE" smtClean="0"/>
              <a:t>The Methodology </a:t>
            </a:r>
            <a:r>
              <a:rPr lang="en-IE" sz="2000" smtClean="0">
                <a:solidFill>
                  <a:srgbClr val="FF0000"/>
                </a:solidFill>
              </a:rPr>
              <a:t>– illustrating by simple example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0" y="1639888"/>
            <a:ext cx="4321175" cy="4525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en-IE" sz="3200" b="0" dirty="0">
                <a:solidFill>
                  <a:schemeClr val="tx1"/>
                </a:solidFill>
                <a:latin typeface="Calibri" pitchFamily="34" charset="0"/>
              </a:rPr>
              <a:t>Ref Year 2009</a:t>
            </a:r>
          </a:p>
          <a:p>
            <a:pPr marL="342900" indent="-342900" algn="r">
              <a:spcBef>
                <a:spcPct val="20000"/>
              </a:spcBef>
            </a:pPr>
            <a:r>
              <a:rPr lang="en-IE" b="0" dirty="0" err="1">
                <a:solidFill>
                  <a:schemeClr val="tx1"/>
                </a:solidFill>
                <a:latin typeface="Calibri" pitchFamily="34" charset="0"/>
              </a:rPr>
              <a:t>Hirings</a:t>
            </a: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 (</a:t>
            </a:r>
            <a:r>
              <a:rPr lang="en-IE" b="0" dirty="0">
                <a:solidFill>
                  <a:schemeClr val="accent2"/>
                </a:solidFill>
                <a:latin typeface="Calibri" pitchFamily="34" charset="0"/>
              </a:rPr>
              <a:t>H</a:t>
            </a: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) = 4</a:t>
            </a:r>
          </a:p>
          <a:p>
            <a:pPr marL="342900" indent="-342900" algn="r">
              <a:spcBef>
                <a:spcPct val="20000"/>
              </a:spcBef>
              <a:buFont typeface="Arial" charset="0"/>
              <a:buNone/>
            </a:pP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Job Creation (</a:t>
            </a:r>
            <a:r>
              <a:rPr lang="en-IE" b="0" dirty="0">
                <a:solidFill>
                  <a:schemeClr val="accent2"/>
                </a:solidFill>
                <a:latin typeface="Calibri" pitchFamily="34" charset="0"/>
              </a:rPr>
              <a:t>JC</a:t>
            </a: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) = 2</a:t>
            </a:r>
          </a:p>
          <a:p>
            <a:pPr marL="342900" indent="-342900" algn="r">
              <a:spcBef>
                <a:spcPct val="20000"/>
              </a:spcBef>
            </a:pP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Separations (</a:t>
            </a:r>
            <a:r>
              <a:rPr lang="en-IE" b="0" dirty="0">
                <a:solidFill>
                  <a:schemeClr val="accent2"/>
                </a:solidFill>
                <a:latin typeface="Calibri" pitchFamily="34" charset="0"/>
              </a:rPr>
              <a:t>S</a:t>
            </a: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) = 2</a:t>
            </a:r>
          </a:p>
          <a:p>
            <a:pPr marL="342900" indent="-342900" algn="r">
              <a:spcBef>
                <a:spcPct val="20000"/>
              </a:spcBef>
              <a:buFont typeface="Arial" charset="0"/>
              <a:buNone/>
            </a:pP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Job Destruction (</a:t>
            </a:r>
            <a:r>
              <a:rPr lang="en-IE" b="0" dirty="0">
                <a:solidFill>
                  <a:schemeClr val="accent2"/>
                </a:solidFill>
                <a:latin typeface="Calibri" pitchFamily="34" charset="0"/>
              </a:rPr>
              <a:t>JD</a:t>
            </a: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) = </a:t>
            </a:r>
            <a:r>
              <a:rPr lang="en-IE" b="0" dirty="0" smtClean="0">
                <a:solidFill>
                  <a:schemeClr val="tx1"/>
                </a:solidFill>
                <a:latin typeface="Calibri" pitchFamily="34" charset="0"/>
              </a:rPr>
              <a:t>0</a:t>
            </a:r>
          </a:p>
          <a:p>
            <a:pPr marL="342900" indent="-342900" algn="r">
              <a:spcBef>
                <a:spcPct val="20000"/>
              </a:spcBef>
              <a:buFont typeface="Arial" charset="0"/>
              <a:buNone/>
            </a:pPr>
            <a:r>
              <a:rPr lang="en-IE" dirty="0" smtClean="0">
                <a:latin typeface="Calibri" pitchFamily="34" charset="0"/>
              </a:rPr>
              <a:t>Job </a:t>
            </a:r>
            <a:r>
              <a:rPr lang="en-IE" dirty="0" err="1" smtClean="0">
                <a:latin typeface="Calibri" pitchFamily="34" charset="0"/>
              </a:rPr>
              <a:t>Stayers</a:t>
            </a:r>
            <a:r>
              <a:rPr lang="en-IE" dirty="0" smtClean="0">
                <a:latin typeface="Calibri" pitchFamily="34" charset="0"/>
              </a:rPr>
              <a:t> (</a:t>
            </a:r>
            <a:r>
              <a:rPr lang="en-IE" dirty="0" smtClean="0">
                <a:solidFill>
                  <a:schemeClr val="accent2"/>
                </a:solidFill>
                <a:latin typeface="Calibri" pitchFamily="34" charset="0"/>
              </a:rPr>
              <a:t>JS</a:t>
            </a:r>
            <a:r>
              <a:rPr lang="en-IE" dirty="0" smtClean="0">
                <a:latin typeface="Calibri" pitchFamily="34" charset="0"/>
              </a:rPr>
              <a:t>) = 8</a:t>
            </a:r>
            <a:endParaRPr lang="en-IE" b="0" dirty="0">
              <a:solidFill>
                <a:schemeClr val="tx1"/>
              </a:solidFill>
              <a:latin typeface="Calibri" pitchFamily="34" charset="0"/>
            </a:endParaRPr>
          </a:p>
          <a:p>
            <a:pPr marL="342900" indent="-342900" algn="r">
              <a:spcBef>
                <a:spcPct val="20000"/>
              </a:spcBef>
              <a:buFont typeface="Arial" charset="0"/>
              <a:buNone/>
            </a:pP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Job Churn (</a:t>
            </a:r>
            <a:r>
              <a:rPr lang="en-IE" b="0" dirty="0">
                <a:solidFill>
                  <a:schemeClr val="accent2"/>
                </a:solidFill>
                <a:latin typeface="Calibri" pitchFamily="34" charset="0"/>
              </a:rPr>
              <a:t>CH</a:t>
            </a:r>
            <a:r>
              <a:rPr lang="en-IE" b="0" dirty="0">
                <a:solidFill>
                  <a:schemeClr val="tx1"/>
                </a:solidFill>
                <a:latin typeface="Calibri" pitchFamily="34" charset="0"/>
              </a:rPr>
              <a:t>) = 4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n-IE" sz="24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/>
          <a:lstStyle/>
          <a:p>
            <a:pPr algn="l"/>
            <a:r>
              <a:rPr lang="en-IE" dirty="0" smtClean="0"/>
              <a:t>The Methodology </a:t>
            </a:r>
            <a:r>
              <a:rPr lang="en-IE" sz="2000" dirty="0" smtClean="0">
                <a:solidFill>
                  <a:srgbClr val="FF0000"/>
                </a:solidFill>
              </a:rPr>
              <a:t>– building blocks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14543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IE" dirty="0" smtClean="0"/>
              <a:t>For two </a:t>
            </a:r>
            <a:r>
              <a:rPr lang="en-IE" dirty="0" err="1" smtClean="0"/>
              <a:t>timepoints</a:t>
            </a:r>
            <a:r>
              <a:rPr lang="en-IE" dirty="0" smtClean="0"/>
              <a:t>/periods in enterprise/employee data</a:t>
            </a:r>
          </a:p>
          <a:p>
            <a:pPr>
              <a:buNone/>
            </a:pPr>
            <a:endParaRPr lang="en-IE" dirty="0" smtClean="0"/>
          </a:p>
          <a:p>
            <a:pPr lvl="1">
              <a:buNone/>
            </a:pPr>
            <a:r>
              <a:rPr lang="en-IE" dirty="0" smtClean="0"/>
              <a:t>At the person level</a:t>
            </a:r>
          </a:p>
          <a:p>
            <a:pPr lvl="2">
              <a:buNone/>
            </a:pPr>
            <a:r>
              <a:rPr lang="en-IE" dirty="0" smtClean="0"/>
              <a:t>Hirings (H)</a:t>
            </a:r>
          </a:p>
          <a:p>
            <a:pPr lvl="2">
              <a:buNone/>
            </a:pPr>
            <a:r>
              <a:rPr lang="en-IE" dirty="0" smtClean="0"/>
              <a:t>Separations (S)</a:t>
            </a:r>
          </a:p>
          <a:p>
            <a:pPr lvl="2">
              <a:buNone/>
            </a:pPr>
            <a:r>
              <a:rPr lang="en-IE" dirty="0" smtClean="0"/>
              <a:t>Job stayers (JS)</a:t>
            </a:r>
          </a:p>
          <a:p>
            <a:pPr lvl="1">
              <a:buNone/>
            </a:pPr>
            <a:r>
              <a:rPr lang="en-IE" dirty="0" smtClean="0"/>
              <a:t>At the enterprise level</a:t>
            </a:r>
          </a:p>
          <a:p>
            <a:pPr lvl="2">
              <a:buNone/>
            </a:pPr>
            <a:r>
              <a:rPr lang="en-IE" dirty="0" smtClean="0"/>
              <a:t>Job creation (JC)</a:t>
            </a:r>
          </a:p>
          <a:p>
            <a:pPr lvl="2">
              <a:buNone/>
            </a:pPr>
            <a:r>
              <a:rPr lang="en-IE" dirty="0" smtClean="0"/>
              <a:t>Job destruction (JD)</a:t>
            </a:r>
          </a:p>
          <a:p>
            <a:pPr>
              <a:buNone/>
            </a:pPr>
            <a:endParaRPr lang="en-IE" dirty="0"/>
          </a:p>
          <a:p>
            <a:pPr lvl="1">
              <a:buNone/>
            </a:pPr>
            <a:r>
              <a:rPr lang="en-IE" dirty="0" smtClean="0"/>
              <a:t>An identity</a:t>
            </a:r>
          </a:p>
          <a:p>
            <a:pPr>
              <a:buNone/>
            </a:pPr>
            <a:r>
              <a:rPr lang="en-IE" dirty="0" smtClean="0"/>
              <a:t>   </a:t>
            </a:r>
            <a:endParaRPr lang="en-IE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5661248"/>
            <a:ext cx="4354641" cy="4785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</p:spPr>
        <p:txBody>
          <a:bodyPr/>
          <a:lstStyle/>
          <a:p>
            <a:pPr algn="l"/>
            <a:r>
              <a:rPr lang="en-IE" dirty="0" smtClean="0"/>
              <a:t>The Methodology </a:t>
            </a:r>
            <a:r>
              <a:rPr lang="en-IE" sz="2000" dirty="0" smtClean="0">
                <a:solidFill>
                  <a:srgbClr val="FF0000"/>
                </a:solidFill>
              </a:rPr>
              <a:t>– calculations (job reallocation / job turnover)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67544" y="1412776"/>
            <a:ext cx="799288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Total job reallocation (REALJ) refers to the sum of job creation (JC) and job destruction (JD) for a group of enterprises.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IE" sz="20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Excess job reallocation (EXCJ) for a group of enterprises is defined as the difference between total job reallocation (REALJ) and the absolute net change in total employment ( |JC -  JD| ), for group j at period t.</a:t>
            </a:r>
            <a:endParaRPr kumimoji="0" lang="en-I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4005064"/>
            <a:ext cx="5462152" cy="363091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39552" y="4653136"/>
            <a:ext cx="8064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Excess job reallocation provides a measure of the offsetting job creation and job destruction within a group of firms</a:t>
            </a:r>
            <a:r>
              <a:rPr kumimoji="0" lang="en-I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I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9324528" cy="1143000"/>
          </a:xfrm>
        </p:spPr>
        <p:txBody>
          <a:bodyPr/>
          <a:lstStyle/>
          <a:p>
            <a:pPr algn="l"/>
            <a:r>
              <a:rPr lang="en-IE" dirty="0" smtClean="0"/>
              <a:t>The Methodology</a:t>
            </a:r>
            <a:r>
              <a:rPr lang="en-IE" sz="2000" dirty="0" smtClean="0">
                <a:solidFill>
                  <a:srgbClr val="FF0000"/>
                </a:solidFill>
              </a:rPr>
              <a:t>– </a:t>
            </a:r>
            <a:r>
              <a:rPr lang="en-IE" sz="1800" dirty="0" smtClean="0">
                <a:solidFill>
                  <a:srgbClr val="FF0000"/>
                </a:solidFill>
              </a:rPr>
              <a:t>calculations (worker reallocation / worker turnover)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27584" y="1052736"/>
            <a:ext cx="748883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Total worker reallocation (REALW) is calculated by summing hirings (H) and separations (S) over all members of a specified group, the group can be defined either by a group of enterprises or on a set of particular demographic characteristics (age, gender etc).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IE" sz="20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Excess worker reallocation (REALW) for a group is defined as the difference between total worker reallocation (REALW) and the group’s absolute net change in employment (|H - S|). So for group j at period t,</a:t>
            </a:r>
            <a:endParaRPr kumimoji="0" lang="en-IE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4221088"/>
            <a:ext cx="6242725" cy="435099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827584" y="4941168"/>
            <a:ext cx="792088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Excess worker reallocation provides a useful measure of the number of excess new person job matches over and above the minimum necessary to accommodate net employment growth/decline; in other words, it reflects the reallocation of job matches (reshuffling of jobs and workers) within the same group (Bassanini &amp; Marianna, 2009).</a:t>
            </a:r>
            <a:endParaRPr kumimoji="0" lang="en-IE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1796</Words>
  <Application>Microsoft Office PowerPoint</Application>
  <PresentationFormat>On-screen Show (4:3)</PresentationFormat>
  <Paragraphs>421</Paragraphs>
  <Slides>20</Slides>
  <Notes>0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Exploiting administrative data to explore Job Churn in the Irish Labour Market</vt:lpstr>
      <vt:lpstr>The Data – the analysis file </vt:lpstr>
      <vt:lpstr>The Data - strengths</vt:lpstr>
      <vt:lpstr>The Data - weaknesses</vt:lpstr>
      <vt:lpstr>The Data – Added opportunities</vt:lpstr>
      <vt:lpstr>The Methodology – illustrating by simple example</vt:lpstr>
      <vt:lpstr>The Methodology – building blocks</vt:lpstr>
      <vt:lpstr>The Methodology – calculations (job reallocation / job turnover)</vt:lpstr>
      <vt:lpstr>The Methodology– calculations (worker reallocation / worker turnover)</vt:lpstr>
      <vt:lpstr>The Methodology – calculations (Job churn / churning flows)</vt:lpstr>
      <vt:lpstr>The Story – Chapter JCA02 (Firm based components)</vt:lpstr>
      <vt:lpstr>The Story – Chapter JCA01 ( Who are the separations? )</vt:lpstr>
      <vt:lpstr>The Story – Chapter JCA03 (Re-employment of persons separating)</vt:lpstr>
      <vt:lpstr>The Story – Chapter JCA04 (Where are separations re-employed?)</vt:lpstr>
      <vt:lpstr>The Strategic Context</vt:lpstr>
      <vt:lpstr>Where to next -Persons</vt:lpstr>
      <vt:lpstr>Where to next –Person/Location link</vt:lpstr>
      <vt:lpstr>Where to next –Person/Location link (2)</vt:lpstr>
      <vt:lpstr>The References (Job Churn)</vt:lpstr>
      <vt:lpstr>Slide 20</vt:lpstr>
    </vt:vector>
  </TitlesOfParts>
  <Company>Central Statistics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dunnejo</dc:creator>
  <cp:lastModifiedBy> </cp:lastModifiedBy>
  <cp:revision>30</cp:revision>
  <dcterms:created xsi:type="dcterms:W3CDTF">2011-07-07T11:08:51Z</dcterms:created>
  <dcterms:modified xsi:type="dcterms:W3CDTF">2011-11-24T17:39:21Z</dcterms:modified>
</cp:coreProperties>
</file>